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47" r:id="rId2"/>
    <p:sldId id="375" r:id="rId3"/>
    <p:sldId id="430" r:id="rId4"/>
    <p:sldId id="431" r:id="rId5"/>
    <p:sldId id="432" r:id="rId6"/>
    <p:sldId id="428" r:id="rId7"/>
    <p:sldId id="429" r:id="rId8"/>
    <p:sldId id="409" r:id="rId9"/>
    <p:sldId id="378" r:id="rId10"/>
    <p:sldId id="411" r:id="rId11"/>
    <p:sldId id="412" r:id="rId12"/>
    <p:sldId id="385" r:id="rId13"/>
    <p:sldId id="427" r:id="rId14"/>
    <p:sldId id="413" r:id="rId15"/>
    <p:sldId id="414" r:id="rId16"/>
    <p:sldId id="417" r:id="rId17"/>
    <p:sldId id="384" r:id="rId18"/>
    <p:sldId id="401" r:id="rId19"/>
    <p:sldId id="426" r:id="rId20"/>
    <p:sldId id="418" r:id="rId21"/>
    <p:sldId id="433" r:id="rId22"/>
    <p:sldId id="419" r:id="rId23"/>
    <p:sldId id="420" r:id="rId24"/>
    <p:sldId id="422" r:id="rId25"/>
    <p:sldId id="423" r:id="rId26"/>
    <p:sldId id="425" r:id="rId27"/>
    <p:sldId id="421" r:id="rId28"/>
    <p:sldId id="404" r:id="rId29"/>
    <p:sldId id="403" r:id="rId30"/>
  </p:sldIdLst>
  <p:sldSz cx="12192000" cy="6858000"/>
  <p:notesSz cx="6858000" cy="9144000"/>
  <p:defaultText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E18"/>
    <a:srgbClr val="EC5A9F"/>
    <a:srgbClr val="2C7079"/>
    <a:srgbClr val="76CBA6"/>
    <a:srgbClr val="F3698A"/>
    <a:srgbClr val="F58C65"/>
    <a:srgbClr val="EAECEC"/>
    <a:srgbClr val="1B4678"/>
    <a:srgbClr val="BFBFBF"/>
    <a:srgbClr val="74AD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5" autoAdjust="0"/>
    <p:restoredTop sz="63158" autoAdjust="0"/>
  </p:normalViewPr>
  <p:slideViewPr>
    <p:cSldViewPr snapToGrid="0" snapToObjects="1">
      <p:cViewPr varScale="1">
        <p:scale>
          <a:sx n="71" d="100"/>
          <a:sy n="71" d="100"/>
        </p:scale>
        <p:origin x="-2100" y="-90"/>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3F1E5-1E10-4FE0-BD74-20EACD7D685F}" type="datetimeFigureOut">
              <a:rPr lang="zh-CN" altLang="en-US" smtClean="0"/>
              <a:t>2016/6/23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A69C5-BE61-41F5-8E5B-ABB76A002B62}" type="slidenum">
              <a:rPr lang="zh-CN" altLang="en-US" smtClean="0"/>
              <a:t>‹#›</a:t>
            </a:fld>
            <a:endParaRPr lang="zh-CN" altLang="en-US"/>
          </a:p>
        </p:txBody>
      </p:sp>
    </p:spTree>
    <p:extLst>
      <p:ext uri="{BB962C8B-B14F-4D97-AF65-F5344CB8AC3E}">
        <p14:creationId xmlns:p14="http://schemas.microsoft.com/office/powerpoint/2010/main" val="2988371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zh.wikipedia.org/wiki/%E9%8D%B5%E5%80%BC%E5%AD%98%E5%84%B2" TargetMode="External"/><Relationship Id="rId13" Type="http://schemas.openxmlformats.org/officeDocument/2006/relationships/hyperlink" Target="https://zh.wikipedia.org/wiki/Cassandra#cite_note-6" TargetMode="External"/><Relationship Id="rId3" Type="http://schemas.openxmlformats.org/officeDocument/2006/relationships/hyperlink" Target="https://zh.wikipedia.org/wiki/%E5%B8%8C%E8%85%8A%E7%A5%9E%E8%AF%9D" TargetMode="External"/><Relationship Id="rId7" Type="http://schemas.openxmlformats.org/officeDocument/2006/relationships/hyperlink" Target="https://zh.wikipedia.org/wiki/%E5%85%B3%E7%B3%BB%E5%9E%8B%E6%95%B0%E6%8D%AE%E5%BA%93" TargetMode="External"/><Relationship Id="rId12" Type="http://schemas.openxmlformats.org/officeDocument/2006/relationships/hyperlink" Target="https://zh.wikipedia.org/wiki/Thrift"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zh.wikipedia.org/wiki/BigTable" TargetMode="External"/><Relationship Id="rId11" Type="http://schemas.openxmlformats.org/officeDocument/2006/relationships/hyperlink" Target="https://zh.wikipedia.org/wiki/Cassandra#cite_note-5" TargetMode="External"/><Relationship Id="rId5" Type="http://schemas.openxmlformats.org/officeDocument/2006/relationships/hyperlink" Target="https://zh.wikipedia.org/wiki/Google" TargetMode="External"/><Relationship Id="rId15" Type="http://schemas.openxmlformats.org/officeDocument/2006/relationships/hyperlink" Target="https://zh.wikipedia.org/wiki/Logo" TargetMode="External"/><Relationship Id="rId10" Type="http://schemas.openxmlformats.org/officeDocument/2006/relationships/hyperlink" Target="https://zh.wikipedia.org/wiki/Cassandra#cite_note-db-rank-2" TargetMode="External"/><Relationship Id="rId4" Type="http://schemas.openxmlformats.org/officeDocument/2006/relationships/hyperlink" Target="https://zh.wikipedia.org/wiki/%E7%89%B9%E6%B4%9B%E4%BC%8A" TargetMode="External"/><Relationship Id="rId9" Type="http://schemas.openxmlformats.org/officeDocument/2006/relationships/hyperlink" Target="https://zh.wikipedia.org/w/index.php?title=%E5%AE%BD%E5%88%97%E5%AD%98%E5%82%A8%E6%A8%A1%E5%9E%8B&amp;action=edit&amp;redlink=1" TargetMode="External"/><Relationship Id="rId14" Type="http://schemas.openxmlformats.org/officeDocument/2006/relationships/hyperlink" Target="https://zh.wikipedia.org/wiki/Cassandra#cite_note-cqldoc-7"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Cassandra </a:t>
            </a:r>
            <a:r>
              <a:rPr lang="zh-CN" altLang="en-US" dirty="0" smtClean="0"/>
              <a:t>的名称来源于</a:t>
            </a:r>
            <a:r>
              <a:rPr lang="zh-CN" altLang="en-US" dirty="0" smtClean="0">
                <a:hlinkClick r:id="rId3" tooltip="希腊神话"/>
              </a:rPr>
              <a:t>希腊神话</a:t>
            </a:r>
            <a:r>
              <a:rPr lang="zh-CN" altLang="en-US" dirty="0" smtClean="0"/>
              <a:t>，是</a:t>
            </a:r>
            <a:r>
              <a:rPr lang="zh-CN" altLang="en-US" dirty="0" smtClean="0">
                <a:hlinkClick r:id="rId4" tooltip="特洛伊"/>
              </a:rPr>
              <a:t>特洛伊</a:t>
            </a:r>
            <a:r>
              <a:rPr lang="zh-CN" altLang="en-US" dirty="0" smtClean="0"/>
              <a:t>的一位悲剧</a:t>
            </a:r>
            <a:endParaRPr lang="en-US" altLang="zh-CN" dirty="0" smtClean="0"/>
          </a:p>
          <a:p>
            <a:r>
              <a:rPr lang="en-US" altLang="zh-CN" dirty="0" smtClean="0"/>
              <a:t>Cassandra</a:t>
            </a:r>
            <a:r>
              <a:rPr lang="zh-CN" altLang="en-US" dirty="0" smtClean="0"/>
              <a:t>使用了</a:t>
            </a:r>
            <a:r>
              <a:rPr lang="en-US" altLang="zh-CN" dirty="0" smtClean="0">
                <a:hlinkClick r:id="rId5" tooltip="Google"/>
              </a:rPr>
              <a:t>Google</a:t>
            </a:r>
            <a:r>
              <a:rPr lang="en-US" altLang="zh-CN" dirty="0" smtClean="0"/>
              <a:t> </a:t>
            </a:r>
            <a:r>
              <a:rPr lang="zh-CN" altLang="en-US" dirty="0" smtClean="0"/>
              <a:t>设计的 </a:t>
            </a:r>
            <a:r>
              <a:rPr lang="en-US" altLang="zh-CN" dirty="0" err="1" smtClean="0">
                <a:hlinkClick r:id="rId6" tooltip="BigTable"/>
              </a:rPr>
              <a:t>BigTable</a:t>
            </a:r>
            <a:r>
              <a:rPr lang="zh-CN" altLang="en-US" dirty="0" smtClean="0"/>
              <a:t>的数据模型，与面向行</a:t>
            </a:r>
            <a:r>
              <a:rPr lang="en-US" altLang="zh-CN" dirty="0" smtClean="0"/>
              <a:t>(row)</a:t>
            </a:r>
            <a:r>
              <a:rPr lang="zh-CN" altLang="en-US" dirty="0" smtClean="0"/>
              <a:t>的传统的</a:t>
            </a:r>
            <a:r>
              <a:rPr lang="zh-CN" altLang="en-US" dirty="0" smtClean="0">
                <a:hlinkClick r:id="rId7" tooltip="关系型数据库"/>
              </a:rPr>
              <a:t>关系型数据库</a:t>
            </a:r>
            <a:r>
              <a:rPr lang="zh-CN" altLang="en-US" dirty="0" smtClean="0"/>
              <a:t>或</a:t>
            </a:r>
            <a:r>
              <a:rPr lang="zh-CN" altLang="en-US" dirty="0" smtClean="0">
                <a:hlinkClick r:id="rId8" tooltip="键值存储"/>
              </a:rPr>
              <a:t>键值存储</a:t>
            </a:r>
            <a:r>
              <a:rPr lang="zh-CN" altLang="en-US" dirty="0" smtClean="0"/>
              <a:t>的</a:t>
            </a:r>
            <a:r>
              <a:rPr lang="en-US" altLang="zh-CN" dirty="0" smtClean="0"/>
              <a:t>key-value</a:t>
            </a:r>
            <a:r>
              <a:rPr lang="zh-CN" altLang="en-US" dirty="0" smtClean="0"/>
              <a:t>数据库不同，</a:t>
            </a:r>
            <a:r>
              <a:rPr lang="en-US" altLang="zh-CN" dirty="0" smtClean="0"/>
              <a:t>Cassandra</a:t>
            </a:r>
            <a:r>
              <a:rPr lang="zh-CN" altLang="en-US" dirty="0" smtClean="0"/>
              <a:t>使用的是</a:t>
            </a:r>
            <a:r>
              <a:rPr lang="zh-CN" altLang="en-US" dirty="0" smtClean="0">
                <a:hlinkClick r:id="rId9" tooltip="宽列存储模型（页面不存在）"/>
              </a:rPr>
              <a:t>宽列存储模型</a:t>
            </a:r>
            <a:r>
              <a:rPr lang="en-US" altLang="zh-CN" dirty="0" smtClean="0"/>
              <a:t>(Wide Column Stores)</a:t>
            </a:r>
            <a:r>
              <a:rPr lang="en-US" altLang="zh-CN" baseline="30000" dirty="0" smtClean="0">
                <a:hlinkClick r:id="rId10"/>
              </a:rPr>
              <a:t>[2]</a:t>
            </a:r>
            <a:r>
              <a:rPr lang="zh-CN" altLang="en-US" dirty="0" smtClean="0"/>
              <a:t>，每行数据由</a:t>
            </a:r>
            <a:r>
              <a:rPr lang="en-US" altLang="zh-CN" dirty="0" smtClean="0"/>
              <a:t>row key</a:t>
            </a:r>
            <a:r>
              <a:rPr lang="zh-CN" altLang="en-US" dirty="0" smtClean="0"/>
              <a:t>唯一标识之后，可以有最多</a:t>
            </a:r>
            <a:r>
              <a:rPr lang="en-US" altLang="zh-CN" dirty="0" smtClean="0"/>
              <a:t>20</a:t>
            </a:r>
            <a:r>
              <a:rPr lang="zh-CN" altLang="en-US" dirty="0" smtClean="0"/>
              <a:t>亿个列</a:t>
            </a:r>
            <a:r>
              <a:rPr lang="en-US" altLang="zh-CN" baseline="30000" dirty="0" smtClean="0">
                <a:hlinkClick r:id="rId11"/>
              </a:rPr>
              <a:t>[5]</a:t>
            </a:r>
            <a:r>
              <a:rPr lang="zh-CN" altLang="en-US" dirty="0" smtClean="0"/>
              <a:t>，每个列由一个</a:t>
            </a:r>
            <a:r>
              <a:rPr lang="en-US" altLang="zh-CN" dirty="0" smtClean="0"/>
              <a:t>column key</a:t>
            </a:r>
            <a:r>
              <a:rPr lang="zh-CN" altLang="en-US" dirty="0" smtClean="0"/>
              <a:t>标识，每个</a:t>
            </a:r>
            <a:r>
              <a:rPr lang="en-US" altLang="zh-CN" dirty="0" smtClean="0"/>
              <a:t>column key</a:t>
            </a:r>
            <a:r>
              <a:rPr lang="zh-CN" altLang="en-US" dirty="0" smtClean="0"/>
              <a:t>下对应若干</a:t>
            </a:r>
            <a:r>
              <a:rPr lang="en-US" altLang="zh-CN" dirty="0" smtClean="0"/>
              <a:t>value</a:t>
            </a:r>
            <a:r>
              <a:rPr lang="zh-CN" altLang="en-US" dirty="0" smtClean="0"/>
              <a:t>。这种模型可以理解为是一个二维的</a:t>
            </a:r>
            <a:r>
              <a:rPr lang="en-US" altLang="zh-CN" dirty="0" smtClean="0"/>
              <a:t>key-value</a:t>
            </a:r>
            <a:r>
              <a:rPr lang="zh-CN" altLang="en-US" dirty="0" smtClean="0"/>
              <a:t>存储，即整个数据模型被定义成一个类似</a:t>
            </a:r>
            <a:r>
              <a:rPr lang="en-US" altLang="zh-CN" dirty="0" smtClean="0"/>
              <a:t>map&lt;key1, map&lt;key2,value&gt;&gt;</a:t>
            </a:r>
            <a:r>
              <a:rPr lang="zh-CN" altLang="en-US" dirty="0" smtClean="0"/>
              <a:t>的类型。</a:t>
            </a:r>
          </a:p>
          <a:p>
            <a:r>
              <a:rPr lang="zh-CN" altLang="en-US" dirty="0" smtClean="0"/>
              <a:t>旧版的</a:t>
            </a:r>
            <a:r>
              <a:rPr lang="en-US" altLang="zh-CN" dirty="0" smtClean="0"/>
              <a:t>Cassandra</a:t>
            </a:r>
            <a:r>
              <a:rPr lang="zh-CN" altLang="en-US" dirty="0" smtClean="0"/>
              <a:t>与客户端交互的方法是通过</a:t>
            </a:r>
            <a:r>
              <a:rPr lang="en-US" altLang="zh-CN" dirty="0" smtClean="0">
                <a:hlinkClick r:id="rId12" tooltip="Thrift"/>
              </a:rPr>
              <a:t>thrift</a:t>
            </a:r>
            <a:r>
              <a:rPr lang="zh-CN" altLang="en-US" dirty="0" smtClean="0"/>
              <a:t>，而目前新版本的</a:t>
            </a:r>
            <a:r>
              <a:rPr lang="en-US" altLang="zh-CN" dirty="0" smtClean="0"/>
              <a:t>Cassandra</a:t>
            </a:r>
            <a:r>
              <a:rPr lang="zh-CN" altLang="en-US" dirty="0" smtClean="0"/>
              <a:t>采用与</a:t>
            </a:r>
            <a:r>
              <a:rPr lang="en-US" altLang="zh-CN" dirty="0" smtClean="0"/>
              <a:t>SQL</a:t>
            </a:r>
            <a:r>
              <a:rPr lang="zh-CN" altLang="en-US" dirty="0" smtClean="0"/>
              <a:t>语言类似的</a:t>
            </a:r>
            <a:r>
              <a:rPr lang="en-US" altLang="zh-CN" dirty="0" smtClean="0"/>
              <a:t>CQL</a:t>
            </a:r>
            <a:r>
              <a:rPr lang="zh-CN" altLang="en-US" dirty="0" smtClean="0"/>
              <a:t>语言</a:t>
            </a:r>
            <a:r>
              <a:rPr lang="en-US" altLang="zh-CN" baseline="30000" dirty="0" smtClean="0">
                <a:hlinkClick r:id="rId13"/>
              </a:rPr>
              <a:t>[6]</a:t>
            </a:r>
            <a:r>
              <a:rPr lang="zh-CN" altLang="en-US" dirty="0" smtClean="0"/>
              <a:t>来 实现数据模型的定义和数据的读写。其中</a:t>
            </a:r>
            <a:r>
              <a:rPr lang="en-US" altLang="zh-CN" dirty="0" err="1" smtClean="0"/>
              <a:t>BigTable</a:t>
            </a:r>
            <a:r>
              <a:rPr lang="zh-CN" altLang="en-US" dirty="0" smtClean="0"/>
              <a:t>中的列族</a:t>
            </a:r>
            <a:r>
              <a:rPr lang="en-US" altLang="zh-CN" dirty="0" smtClean="0"/>
              <a:t>(Column Family)</a:t>
            </a:r>
            <a:r>
              <a:rPr lang="zh-CN" altLang="en-US" dirty="0" smtClean="0"/>
              <a:t>在</a:t>
            </a:r>
            <a:r>
              <a:rPr lang="en-US" altLang="zh-CN" dirty="0" smtClean="0"/>
              <a:t>Cassandra</a:t>
            </a:r>
            <a:r>
              <a:rPr lang="zh-CN" altLang="en-US" dirty="0" smtClean="0"/>
              <a:t>中被称作类似关系型数据库中的称呼</a:t>
            </a:r>
            <a:r>
              <a:rPr lang="en-US" altLang="zh-CN" dirty="0" smtClean="0"/>
              <a:t>——</a:t>
            </a:r>
            <a:r>
              <a:rPr lang="zh-CN" altLang="en-US" dirty="0" smtClean="0"/>
              <a:t>表</a:t>
            </a:r>
            <a:r>
              <a:rPr lang="en-US" altLang="zh-CN" dirty="0" smtClean="0"/>
              <a:t>(table)</a:t>
            </a:r>
            <a:r>
              <a:rPr lang="zh-CN" altLang="en-US" dirty="0" smtClean="0"/>
              <a:t>，而</a:t>
            </a:r>
            <a:r>
              <a:rPr lang="en-US" altLang="zh-CN" dirty="0" smtClean="0"/>
              <a:t>Cassandra/</a:t>
            </a:r>
            <a:r>
              <a:rPr lang="en-US" altLang="zh-CN" dirty="0" err="1" smtClean="0"/>
              <a:t>BigTable</a:t>
            </a:r>
            <a:r>
              <a:rPr lang="zh-CN" altLang="en-US" dirty="0" smtClean="0"/>
              <a:t>中的</a:t>
            </a:r>
            <a:r>
              <a:rPr lang="en-US" altLang="zh-CN" dirty="0" smtClean="0"/>
              <a:t>row key</a:t>
            </a:r>
            <a:r>
              <a:rPr lang="zh-CN" altLang="en-US" dirty="0" smtClean="0"/>
              <a:t>和</a:t>
            </a:r>
            <a:r>
              <a:rPr lang="en-US" altLang="zh-CN" dirty="0" smtClean="0"/>
              <a:t>column key</a:t>
            </a:r>
            <a:r>
              <a:rPr lang="zh-CN" altLang="en-US" dirty="0" smtClean="0"/>
              <a:t>并称为主键</a:t>
            </a:r>
            <a:r>
              <a:rPr lang="en-US" altLang="zh-CN" dirty="0" smtClean="0"/>
              <a:t>(primary key)</a:t>
            </a:r>
            <a:r>
              <a:rPr lang="zh-CN" altLang="en-US" dirty="0" smtClean="0"/>
              <a:t>。</a:t>
            </a:r>
            <a:endParaRPr lang="en-US" altLang="zh-CN" dirty="0" smtClean="0"/>
          </a:p>
          <a:p>
            <a:r>
              <a:rPr lang="en-US" altLang="zh-CN" dirty="0" smtClean="0"/>
              <a:t>Cassandra</a:t>
            </a:r>
            <a:r>
              <a:rPr lang="zh-CN" altLang="en-US" dirty="0" smtClean="0"/>
              <a:t>的</a:t>
            </a:r>
            <a:r>
              <a:rPr lang="en-US" altLang="zh-CN" dirty="0" smtClean="0"/>
              <a:t>row key</a:t>
            </a:r>
            <a:r>
              <a:rPr lang="zh-CN" altLang="en-US" dirty="0" smtClean="0"/>
              <a:t>决定了该行数据存储在哪些节点中，因此</a:t>
            </a:r>
            <a:r>
              <a:rPr lang="en-US" altLang="zh-CN" dirty="0" smtClean="0"/>
              <a:t>row key</a:t>
            </a:r>
            <a:r>
              <a:rPr lang="zh-CN" altLang="en-US" dirty="0" smtClean="0"/>
              <a:t>需要按哈希来存储，不能顺序的扫描或读取，而一个</a:t>
            </a:r>
            <a:r>
              <a:rPr lang="en-US" altLang="zh-CN" dirty="0" smtClean="0"/>
              <a:t>row</a:t>
            </a:r>
            <a:r>
              <a:rPr lang="zh-CN" altLang="en-US" dirty="0" smtClean="0"/>
              <a:t>内的</a:t>
            </a:r>
            <a:r>
              <a:rPr lang="en-US" altLang="zh-CN" dirty="0" smtClean="0"/>
              <a:t>column key</a:t>
            </a:r>
            <a:r>
              <a:rPr lang="zh-CN" altLang="en-US" dirty="0" smtClean="0"/>
              <a:t>是顺序存储的，可以进行有序的扫描或范围查找</a:t>
            </a:r>
            <a:r>
              <a:rPr lang="en-US" altLang="zh-CN" baseline="30000" dirty="0" smtClean="0">
                <a:hlinkClick r:id="rId14"/>
              </a:rPr>
              <a:t>[7]</a:t>
            </a:r>
            <a:r>
              <a:rPr lang="zh-CN" altLang="en-US" dirty="0" smtClean="0"/>
              <a:t>。</a:t>
            </a:r>
          </a:p>
          <a:p>
            <a:r>
              <a:rPr lang="zh-CN" altLang="en-US" dirty="0" smtClean="0"/>
              <a:t>性的女先知的名字，因此项目的</a:t>
            </a:r>
            <a:r>
              <a:rPr lang="en-US" altLang="zh-CN" dirty="0" smtClean="0">
                <a:hlinkClick r:id="rId15" tooltip="Logo"/>
              </a:rPr>
              <a:t>Logo</a:t>
            </a:r>
            <a:r>
              <a:rPr lang="zh-CN" altLang="en-US" dirty="0" smtClean="0"/>
              <a:t>是一只放光的眼睛。</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3</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Cassandra</a:t>
            </a:r>
            <a:r>
              <a:rPr lang="en-US" altLang="zh-CN" baseline="0" dirty="0" smtClean="0"/>
              <a:t> </a:t>
            </a:r>
            <a:r>
              <a:rPr lang="zh-CN" altLang="en-US" baseline="0" dirty="0" smtClean="0"/>
              <a:t>是一个分布式数据库，环状结构，无中心节点，其解决了关系数据库中单点失效问题，数据</a:t>
            </a:r>
            <a:r>
              <a:rPr lang="en-US" altLang="zh-CN" baseline="0" dirty="0" err="1" smtClean="0"/>
              <a:t>sharding</a:t>
            </a:r>
            <a:r>
              <a:rPr lang="zh-CN" altLang="en-US" baseline="0" dirty="0" smtClean="0"/>
              <a:t>问题，选主等问题。提供一个高可用的存储服务。</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12</a:t>
            </a:fld>
            <a:endParaRPr lang="zh-CN" altLang="en-US"/>
          </a:p>
        </p:txBody>
      </p:sp>
    </p:spTree>
    <p:extLst>
      <p:ext uri="{BB962C8B-B14F-4D97-AF65-F5344CB8AC3E}">
        <p14:creationId xmlns:p14="http://schemas.microsoft.com/office/powerpoint/2010/main" val="23617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为中心节点设计，需要保证每个节点都需要知道整个集群的节点路由，通过</a:t>
            </a:r>
            <a:r>
              <a:rPr lang="en-US" altLang="zh-CN" dirty="0" smtClean="0"/>
              <a:t>gossip</a:t>
            </a:r>
            <a:r>
              <a:rPr lang="zh-CN" altLang="en-US" dirty="0" smtClean="0"/>
              <a:t>来进行节点的探知</a:t>
            </a:r>
            <a:r>
              <a:rPr lang="en-US" altLang="zh-CN" dirty="0" smtClean="0"/>
              <a:t>.</a:t>
            </a:r>
          </a:p>
          <a:p>
            <a:r>
              <a:rPr lang="en-US" altLang="zh-CN" dirty="0" smtClean="0"/>
              <a:t>■push-gossip: A</a:t>
            </a:r>
            <a:r>
              <a:rPr lang="zh-CN" altLang="en-US" dirty="0" smtClean="0"/>
              <a:t>节点将数据推送给</a:t>
            </a:r>
            <a:r>
              <a:rPr lang="en-US" altLang="zh-CN" dirty="0" smtClean="0"/>
              <a:t>B</a:t>
            </a:r>
            <a:r>
              <a:rPr lang="zh-CN" altLang="en-US" dirty="0" smtClean="0"/>
              <a:t>节点，</a:t>
            </a:r>
            <a:r>
              <a:rPr lang="en-US" altLang="zh-CN" dirty="0" smtClean="0"/>
              <a:t>B</a:t>
            </a:r>
            <a:r>
              <a:rPr lang="zh-CN" altLang="en-US" dirty="0" smtClean="0"/>
              <a:t>节点更新</a:t>
            </a:r>
            <a:r>
              <a:rPr lang="en-US" altLang="zh-CN" dirty="0" smtClean="0"/>
              <a:t>A</a:t>
            </a:r>
            <a:r>
              <a:rPr lang="zh-CN" altLang="en-US" dirty="0" smtClean="0"/>
              <a:t>中比自己新的数据</a:t>
            </a:r>
          </a:p>
          <a:p>
            <a:r>
              <a:rPr lang="zh-CN" altLang="en-US" dirty="0" smtClean="0"/>
              <a:t>■</a:t>
            </a:r>
            <a:r>
              <a:rPr lang="en-US" altLang="zh-CN" dirty="0" smtClean="0"/>
              <a:t>pull-gossip</a:t>
            </a:r>
            <a:r>
              <a:rPr lang="zh-CN" altLang="en-US" dirty="0" smtClean="0"/>
              <a:t>：</a:t>
            </a:r>
            <a:r>
              <a:rPr lang="en-US" altLang="zh-CN" dirty="0" smtClean="0"/>
              <a:t>A</a:t>
            </a:r>
            <a:r>
              <a:rPr lang="zh-CN" altLang="en-US" dirty="0" smtClean="0"/>
              <a:t>仅将摘要数据 </a:t>
            </a:r>
            <a:r>
              <a:rPr lang="en-US" altLang="zh-CN" dirty="0" smtClean="0"/>
              <a:t>(</a:t>
            </a:r>
            <a:r>
              <a:rPr lang="en-US" altLang="zh-CN" dirty="0" err="1" smtClean="0"/>
              <a:t>node,key,value,version</a:t>
            </a:r>
            <a:r>
              <a:rPr lang="en-US" altLang="zh-CN" dirty="0" smtClean="0"/>
              <a:t>)</a:t>
            </a:r>
            <a:r>
              <a:rPr lang="zh-CN" altLang="en-US" dirty="0" smtClean="0"/>
              <a:t>推送给</a:t>
            </a:r>
            <a:r>
              <a:rPr lang="en-US" altLang="zh-CN" dirty="0" smtClean="0"/>
              <a:t>B</a:t>
            </a:r>
            <a:r>
              <a:rPr lang="zh-CN" altLang="en-US" dirty="0" smtClean="0"/>
              <a:t>，</a:t>
            </a:r>
            <a:r>
              <a:rPr lang="en-US" altLang="zh-CN" dirty="0" smtClean="0"/>
              <a:t>B</a:t>
            </a:r>
            <a:r>
              <a:rPr lang="zh-CN" altLang="en-US" dirty="0" smtClean="0"/>
              <a:t>根据摘要数据来选择那些版本号比</a:t>
            </a:r>
            <a:r>
              <a:rPr lang="en-US" altLang="zh-CN" dirty="0" smtClean="0"/>
              <a:t>A</a:t>
            </a:r>
            <a:r>
              <a:rPr lang="zh-CN" altLang="en-US" dirty="0" smtClean="0"/>
              <a:t>高的数据推送给</a:t>
            </a:r>
            <a:r>
              <a:rPr lang="en-US" altLang="zh-CN" dirty="0" smtClean="0"/>
              <a:t>A</a:t>
            </a:r>
            <a:r>
              <a:rPr lang="zh-CN" altLang="en-US" dirty="0" smtClean="0"/>
              <a:t>，</a:t>
            </a:r>
            <a:r>
              <a:rPr lang="en-US" altLang="zh-CN" dirty="0" smtClean="0"/>
              <a:t>A</a:t>
            </a:r>
            <a:r>
              <a:rPr lang="zh-CN" altLang="en-US" dirty="0" smtClean="0"/>
              <a:t>更新本地。</a:t>
            </a:r>
          </a:p>
          <a:p>
            <a:r>
              <a:rPr lang="zh-CN" altLang="en-US" dirty="0" smtClean="0"/>
              <a:t>■</a:t>
            </a:r>
            <a:r>
              <a:rPr lang="en-US" altLang="zh-CN" dirty="0" smtClean="0"/>
              <a:t>push-pull gossip</a:t>
            </a:r>
            <a:r>
              <a:rPr lang="zh-CN" altLang="en-US" dirty="0" smtClean="0"/>
              <a:t>：与</a:t>
            </a:r>
            <a:r>
              <a:rPr lang="en-US" altLang="zh-CN" dirty="0" smtClean="0"/>
              <a:t>pull</a:t>
            </a:r>
            <a:r>
              <a:rPr lang="zh-CN" altLang="en-US" dirty="0" smtClean="0"/>
              <a:t>类似，只是多了一步，</a:t>
            </a:r>
            <a:r>
              <a:rPr lang="en-US" altLang="zh-CN" dirty="0" smtClean="0"/>
              <a:t>A</a:t>
            </a:r>
            <a:r>
              <a:rPr lang="zh-CN" altLang="en-US" dirty="0" smtClean="0"/>
              <a:t>再将本地比</a:t>
            </a:r>
            <a:r>
              <a:rPr lang="en-US" altLang="zh-CN" dirty="0" smtClean="0"/>
              <a:t>B</a:t>
            </a:r>
            <a:r>
              <a:rPr lang="zh-CN" altLang="en-US" dirty="0" smtClean="0"/>
              <a:t>新的数据推送给</a:t>
            </a:r>
            <a:r>
              <a:rPr lang="en-US" altLang="zh-CN" dirty="0" smtClean="0"/>
              <a:t>B</a:t>
            </a:r>
            <a:r>
              <a:rPr lang="zh-CN" altLang="en-US" dirty="0" smtClean="0"/>
              <a:t>，</a:t>
            </a:r>
            <a:r>
              <a:rPr lang="en-US" altLang="zh-CN" dirty="0" smtClean="0"/>
              <a:t>B</a:t>
            </a:r>
            <a:r>
              <a:rPr lang="zh-CN" altLang="en-US" dirty="0" smtClean="0"/>
              <a:t>更新本地。</a:t>
            </a:r>
            <a:endParaRPr lang="en-US" altLang="zh-CN" dirty="0" smtClean="0"/>
          </a:p>
          <a:p>
            <a:r>
              <a:rPr lang="en-US" altLang="zh-CN" dirty="0" smtClean="0"/>
              <a:t>Cassandra</a:t>
            </a:r>
            <a:r>
              <a:rPr lang="zh-CN" altLang="en-US" dirty="0" smtClean="0"/>
              <a:t>会设置</a:t>
            </a:r>
            <a:r>
              <a:rPr lang="en-US" altLang="zh-CN" dirty="0" smtClean="0"/>
              <a:t>seed</a:t>
            </a:r>
            <a:r>
              <a:rPr lang="zh-CN" altLang="en-US" dirty="0" smtClean="0"/>
              <a:t>节点</a:t>
            </a:r>
            <a:endParaRPr lang="en-US" altLang="zh-CN" dirty="0" smtClean="0"/>
          </a:p>
          <a:p>
            <a:r>
              <a:rPr lang="en-US" altLang="zh-CN" dirty="0" smtClean="0"/>
              <a:t>1</a:t>
            </a:r>
            <a:r>
              <a:rPr lang="zh-CN" altLang="en-US" dirty="0" smtClean="0"/>
              <a:t>、随机取一个当前活着的节点，并向它发送同步请求</a:t>
            </a:r>
            <a:br>
              <a:rPr lang="zh-CN" altLang="en-US" dirty="0" smtClean="0"/>
            </a:br>
            <a:r>
              <a:rPr lang="en-US" altLang="zh-CN" dirty="0" smtClean="0"/>
              <a:t>2</a:t>
            </a:r>
            <a:r>
              <a:rPr lang="zh-CN" altLang="en-US" dirty="0" smtClean="0"/>
              <a:t>、向随机一台不可达的机器发送同步请求</a:t>
            </a:r>
            <a:br>
              <a:rPr lang="zh-CN" altLang="en-US" dirty="0" smtClean="0"/>
            </a:br>
            <a:r>
              <a:rPr lang="en-US" altLang="zh-CN" dirty="0" smtClean="0"/>
              <a:t>3</a:t>
            </a:r>
            <a:r>
              <a:rPr lang="zh-CN" altLang="en-US" dirty="0" smtClean="0"/>
              <a:t>、如果第一步中所选择的节点不是</a:t>
            </a:r>
            <a:r>
              <a:rPr lang="en-US" altLang="zh-CN" dirty="0" smtClean="0"/>
              <a:t>seed</a:t>
            </a:r>
            <a:r>
              <a:rPr lang="zh-CN" altLang="en-US" dirty="0" smtClean="0"/>
              <a:t>，或者当前活着的节点数少于</a:t>
            </a:r>
            <a:r>
              <a:rPr lang="en-US" altLang="zh-CN" dirty="0" smtClean="0"/>
              <a:t>seed</a:t>
            </a:r>
            <a:r>
              <a:rPr lang="zh-CN" altLang="en-US" dirty="0" smtClean="0"/>
              <a:t>数，则向随意一台</a:t>
            </a:r>
            <a:r>
              <a:rPr lang="en-US" altLang="zh-CN" dirty="0" smtClean="0"/>
              <a:t>seed</a:t>
            </a:r>
            <a:r>
              <a:rPr lang="zh-CN" altLang="en-US" dirty="0" smtClean="0"/>
              <a:t>发送同步请求</a:t>
            </a:r>
          </a:p>
          <a:p>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13</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能够快速进行节点定位，方便数据迁移，通过</a:t>
            </a:r>
            <a:r>
              <a:rPr lang="en-US" altLang="zh-CN" dirty="0" err="1" smtClean="0"/>
              <a:t>vnode</a:t>
            </a:r>
            <a:r>
              <a:rPr lang="zh-CN" altLang="en-US" dirty="0" smtClean="0"/>
              <a:t>的方式解决热点问题。</a:t>
            </a:r>
            <a:endParaRPr lang="en-US" altLang="zh-CN" dirty="0" smtClean="0"/>
          </a:p>
          <a:p>
            <a:pPr marL="0" marR="0" indent="0" algn="l" defTabSz="1219170" rtl="0" eaLnBrk="1" fontAlgn="auto" latinLnBrk="0" hangingPunct="1">
              <a:lnSpc>
                <a:spcPct val="100000"/>
              </a:lnSpc>
              <a:spcBef>
                <a:spcPts val="0"/>
              </a:spcBef>
              <a:spcAft>
                <a:spcPts val="0"/>
              </a:spcAft>
              <a:buClrTx/>
              <a:buSzTx/>
              <a:buFontTx/>
              <a:buNone/>
              <a:tabLst/>
              <a:defRPr/>
            </a:pPr>
            <a:r>
              <a:rPr lang="zh-CN" altLang="en-US" dirty="0" smtClean="0"/>
              <a:t>分区算法有</a:t>
            </a:r>
            <a:r>
              <a:rPr lang="zh-CN" altLang="en-US" baseline="0" dirty="0" smtClean="0"/>
              <a:t> 随机算法 </a:t>
            </a:r>
            <a:r>
              <a:rPr lang="en-US" altLang="zh-CN" baseline="0" dirty="0" smtClean="0"/>
              <a:t>murmru3  </a:t>
            </a:r>
            <a:r>
              <a:rPr lang="zh-CN" altLang="en-US" baseline="0" dirty="0" smtClean="0"/>
              <a:t>字节序分区 如时间序列查询</a:t>
            </a:r>
            <a:endParaRPr lang="zh-CN" altLang="en-US" dirty="0" smtClean="0"/>
          </a:p>
          <a:p>
            <a:r>
              <a:rPr lang="zh-CN" altLang="en-US" dirty="0" smtClean="0"/>
              <a:t>常规的</a:t>
            </a:r>
            <a:r>
              <a:rPr lang="en-US" altLang="zh-CN" dirty="0" smtClean="0"/>
              <a:t>hash</a:t>
            </a:r>
            <a:r>
              <a:rPr lang="zh-CN" altLang="en-US" dirty="0" smtClean="0"/>
              <a:t>表无法解决扩缩容带来的问题。</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14</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对于分布式存储系统，数据复制是最重要的特性，</a:t>
            </a:r>
            <a:r>
              <a:rPr lang="en-US" altLang="zh-CN" dirty="0" err="1" smtClean="0"/>
              <a:t>cassandra</a:t>
            </a:r>
            <a:r>
              <a:rPr lang="zh-CN" altLang="en-US" dirty="0" smtClean="0"/>
              <a:t>提供了一个复杂的数据库复制系统，容许细粒度的数据复制和一致性保证。</a:t>
            </a:r>
            <a:endParaRPr lang="en-US" altLang="zh-CN" dirty="0" smtClean="0"/>
          </a:p>
          <a:p>
            <a:r>
              <a:rPr lang="en-US" altLang="zh-CN" dirty="0" smtClean="0"/>
              <a:t>1</a:t>
            </a:r>
            <a:r>
              <a:rPr lang="zh-CN" altLang="en-US" dirty="0" smtClean="0"/>
              <a:t>：</a:t>
            </a:r>
            <a:r>
              <a:rPr lang="en-US" altLang="zh-CN" dirty="0" smtClean="0"/>
              <a:t>replication factor </a:t>
            </a:r>
            <a:r>
              <a:rPr lang="zh-CN" altLang="en-US" dirty="0" smtClean="0"/>
              <a:t>控制数据备份数</a:t>
            </a:r>
            <a:endParaRPr lang="en-US" altLang="zh-CN" dirty="0" smtClean="0"/>
          </a:p>
          <a:p>
            <a:r>
              <a:rPr lang="en-US" altLang="zh-CN" dirty="0" smtClean="0"/>
              <a:t>2</a:t>
            </a:r>
            <a:r>
              <a:rPr lang="zh-CN" altLang="en-US" dirty="0" smtClean="0"/>
              <a:t>：</a:t>
            </a:r>
            <a:r>
              <a:rPr lang="en-US" altLang="zh-CN" dirty="0" smtClean="0"/>
              <a:t>replication</a:t>
            </a:r>
            <a:r>
              <a:rPr lang="en-US" altLang="zh-CN" baseline="0" dirty="0" smtClean="0"/>
              <a:t> strategy</a:t>
            </a:r>
            <a:r>
              <a:rPr lang="zh-CN" altLang="en-US" baseline="0" dirty="0" smtClean="0"/>
              <a:t>：</a:t>
            </a:r>
            <a:r>
              <a:rPr lang="en-US" altLang="zh-CN" baseline="0" dirty="0" err="1" smtClean="0"/>
              <a:t>simpleStrategy</a:t>
            </a:r>
            <a:r>
              <a:rPr lang="zh-CN" altLang="en-US" baseline="0" dirty="0" smtClean="0"/>
              <a:t>（单数据中心），</a:t>
            </a:r>
            <a:r>
              <a:rPr lang="en-US" altLang="zh-CN" baseline="0" dirty="0" err="1" smtClean="0"/>
              <a:t>networktopologystrategy</a:t>
            </a:r>
            <a:r>
              <a:rPr lang="zh-CN" altLang="en-US" baseline="0" dirty="0" smtClean="0"/>
              <a:t>（多数据中心复制侧列）</a:t>
            </a:r>
            <a:endParaRPr lang="en-US" altLang="zh-CN" baseline="0" dirty="0" smtClean="0"/>
          </a:p>
          <a:p>
            <a:r>
              <a:rPr lang="en-US" altLang="zh-CN" sz="1600" i="0" kern="1200" dirty="0" smtClean="0">
                <a:solidFill>
                  <a:schemeClr val="tx1"/>
                </a:solidFill>
                <a:effectLst/>
                <a:latin typeface="+mn-lt"/>
                <a:ea typeface="+mn-ea"/>
                <a:cs typeface="+mn-cs"/>
              </a:rPr>
              <a:t>CREATE KEYSPACE </a:t>
            </a:r>
            <a:r>
              <a:rPr lang="en-US" altLang="zh-CN" sz="1600" i="0" kern="1200" dirty="0" err="1" smtClean="0">
                <a:solidFill>
                  <a:schemeClr val="tx1"/>
                </a:solidFill>
                <a:effectLst/>
                <a:latin typeface="+mn-lt"/>
                <a:ea typeface="+mn-ea"/>
                <a:cs typeface="+mn-cs"/>
              </a:rPr>
              <a:t>AddressBook</a:t>
            </a:r>
            <a:r>
              <a:rPr lang="en-US" altLang="zh-CN" sz="1600" i="0" kern="1200" dirty="0" smtClean="0">
                <a:solidFill>
                  <a:schemeClr val="tx1"/>
                </a:solidFill>
                <a:effectLst/>
                <a:latin typeface="+mn-lt"/>
                <a:ea typeface="+mn-ea"/>
                <a:cs typeface="+mn-cs"/>
              </a:rPr>
              <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WITH REPLICATION = {</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‘class’ : ‘</a:t>
            </a:r>
            <a:r>
              <a:rPr lang="en-US" altLang="zh-CN" sz="1600" i="0" kern="1200" dirty="0" err="1" smtClean="0">
                <a:solidFill>
                  <a:schemeClr val="tx1"/>
                </a:solidFill>
                <a:effectLst/>
                <a:latin typeface="+mn-lt"/>
                <a:ea typeface="+mn-ea"/>
                <a:cs typeface="+mn-cs"/>
              </a:rPr>
              <a:t>SimpleStrategy</a:t>
            </a:r>
            <a:r>
              <a:rPr lang="en-US" altLang="zh-CN" sz="1600" i="0" kern="1200" dirty="0" smtClean="0">
                <a:solidFill>
                  <a:schemeClr val="tx1"/>
                </a:solidFill>
                <a:effectLst/>
                <a:latin typeface="+mn-lt"/>
                <a:ea typeface="+mn-ea"/>
                <a:cs typeface="+mn-cs"/>
              </a:rPr>
              <a:t>’,</a:t>
            </a:r>
            <a:br>
              <a:rPr lang="en-US" altLang="zh-CN" sz="1600" i="0" kern="1200" dirty="0" smtClean="0">
                <a:solidFill>
                  <a:schemeClr val="tx1"/>
                </a:solidFill>
                <a:effectLst/>
                <a:latin typeface="+mn-lt"/>
                <a:ea typeface="+mn-ea"/>
                <a:cs typeface="+mn-cs"/>
              </a:rPr>
            </a:br>
            <a:r>
              <a:rPr lang="en-US" altLang="zh-CN" sz="1600" b="1" i="0" kern="1200" dirty="0" smtClean="0">
                <a:solidFill>
                  <a:schemeClr val="tx1"/>
                </a:solidFill>
                <a:effectLst/>
                <a:latin typeface="+mn-lt"/>
                <a:ea typeface="+mn-ea"/>
                <a:cs typeface="+mn-cs"/>
              </a:rPr>
              <a:t>‘</a:t>
            </a:r>
            <a:r>
              <a:rPr lang="en-US" altLang="zh-CN" sz="1600" b="1" i="0" kern="1200" dirty="0" err="1" smtClean="0">
                <a:solidFill>
                  <a:schemeClr val="tx1"/>
                </a:solidFill>
                <a:effectLst/>
                <a:latin typeface="+mn-lt"/>
                <a:ea typeface="+mn-ea"/>
                <a:cs typeface="+mn-cs"/>
              </a:rPr>
              <a:t>replication_factor</a:t>
            </a:r>
            <a:r>
              <a:rPr lang="en-US" altLang="zh-CN" sz="1600" b="1" i="0" kern="1200" dirty="0" smtClean="0">
                <a:solidFill>
                  <a:schemeClr val="tx1"/>
                </a:solidFill>
                <a:effectLst/>
                <a:latin typeface="+mn-lt"/>
                <a:ea typeface="+mn-ea"/>
                <a:cs typeface="+mn-cs"/>
              </a:rPr>
              <a:t>’ : 3</a:t>
            </a:r>
            <a:r>
              <a:rPr lang="en-US" altLang="zh-CN" sz="1600" i="0" kern="1200" dirty="0" smtClean="0">
                <a:solidFill>
                  <a:schemeClr val="tx1"/>
                </a:solidFill>
                <a:effectLst/>
                <a:latin typeface="+mn-lt"/>
                <a:ea typeface="+mn-ea"/>
                <a:cs typeface="+mn-cs"/>
              </a:rPr>
              <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a:t>
            </a:r>
            <a:br>
              <a:rPr lang="en-US" altLang="zh-CN" sz="1600" i="0" kern="1200" dirty="0" smtClean="0">
                <a:solidFill>
                  <a:schemeClr val="tx1"/>
                </a:solidFill>
                <a:effectLst/>
                <a:latin typeface="+mn-lt"/>
                <a:ea typeface="+mn-ea"/>
                <a:cs typeface="+mn-cs"/>
              </a:rPr>
            </a:br>
            <a:endParaRPr lang="en-US" altLang="zh-CN" sz="1600" i="0" kern="1200" dirty="0" smtClean="0">
              <a:solidFill>
                <a:schemeClr val="tx1"/>
              </a:solidFill>
              <a:effectLst/>
              <a:latin typeface="+mn-lt"/>
              <a:ea typeface="+mn-ea"/>
              <a:cs typeface="+mn-cs"/>
            </a:endParaRPr>
          </a:p>
          <a:p>
            <a:r>
              <a:rPr lang="zh-CN" altLang="en-US" sz="1600" i="0" kern="1200" dirty="0" smtClean="0">
                <a:solidFill>
                  <a:schemeClr val="tx1"/>
                </a:solidFill>
                <a:effectLst/>
                <a:latin typeface="+mn-lt"/>
                <a:ea typeface="+mn-ea"/>
                <a:cs typeface="+mn-cs"/>
              </a:rPr>
              <a:t>主副本的放置策略尤其</a:t>
            </a:r>
            <a:r>
              <a:rPr lang="en-US" altLang="zh-CN" sz="1600" i="0" kern="1200" dirty="0" smtClean="0">
                <a:solidFill>
                  <a:schemeClr val="tx1"/>
                </a:solidFill>
                <a:effectLst/>
                <a:latin typeface="+mn-lt"/>
                <a:ea typeface="+mn-ea"/>
                <a:cs typeface="+mn-cs"/>
              </a:rPr>
              <a:t>key</a:t>
            </a:r>
            <a:r>
              <a:rPr lang="zh-CN" altLang="en-US" sz="1600" i="0" kern="1200" dirty="0" smtClean="0">
                <a:solidFill>
                  <a:schemeClr val="tx1"/>
                </a:solidFill>
                <a:effectLst/>
                <a:latin typeface="+mn-lt"/>
                <a:ea typeface="+mn-ea"/>
                <a:cs typeface="+mn-cs"/>
              </a:rPr>
              <a:t>的</a:t>
            </a:r>
            <a:r>
              <a:rPr lang="en-US" altLang="zh-CN" sz="1600" i="0" kern="1200" dirty="0" smtClean="0">
                <a:solidFill>
                  <a:schemeClr val="tx1"/>
                </a:solidFill>
                <a:effectLst/>
                <a:latin typeface="+mn-lt"/>
                <a:ea typeface="+mn-ea"/>
                <a:cs typeface="+mn-cs"/>
              </a:rPr>
              <a:t>hash</a:t>
            </a:r>
            <a:r>
              <a:rPr lang="zh-CN" altLang="en-US" sz="1600" i="0" kern="1200" dirty="0" smtClean="0">
                <a:solidFill>
                  <a:schemeClr val="tx1"/>
                </a:solidFill>
                <a:effectLst/>
                <a:latin typeface="+mn-lt"/>
                <a:ea typeface="+mn-ea"/>
                <a:cs typeface="+mn-cs"/>
              </a:rPr>
              <a:t>决定，而其他俩个副本的话，沿着</a:t>
            </a:r>
            <a:r>
              <a:rPr lang="en-US" altLang="zh-CN" sz="1600" i="0" kern="1200" dirty="0" smtClean="0">
                <a:solidFill>
                  <a:schemeClr val="tx1"/>
                </a:solidFill>
                <a:effectLst/>
                <a:latin typeface="+mn-lt"/>
                <a:ea typeface="+mn-ea"/>
                <a:cs typeface="+mn-cs"/>
              </a:rPr>
              <a:t>hash</a:t>
            </a:r>
            <a:r>
              <a:rPr lang="zh-CN" altLang="en-US" sz="1600" i="0" kern="1200" dirty="0" smtClean="0">
                <a:solidFill>
                  <a:schemeClr val="tx1"/>
                </a:solidFill>
                <a:effectLst/>
                <a:latin typeface="+mn-lt"/>
                <a:ea typeface="+mn-ea"/>
                <a:cs typeface="+mn-cs"/>
              </a:rPr>
              <a:t>换顺时针放置数据，没放置一个副本，顺时针向后。通过</a:t>
            </a:r>
            <a:r>
              <a:rPr lang="en-US" altLang="zh-CN" sz="1600" i="0" kern="1200" dirty="0" smtClean="0">
                <a:solidFill>
                  <a:schemeClr val="tx1"/>
                </a:solidFill>
                <a:effectLst/>
                <a:latin typeface="+mn-lt"/>
                <a:ea typeface="+mn-ea"/>
                <a:cs typeface="+mn-cs"/>
              </a:rPr>
              <a:t>hash</a:t>
            </a:r>
            <a:r>
              <a:rPr lang="zh-CN" altLang="en-US" sz="1600" i="0" kern="1200" dirty="0" smtClean="0">
                <a:solidFill>
                  <a:schemeClr val="tx1"/>
                </a:solidFill>
                <a:effectLst/>
                <a:latin typeface="+mn-lt"/>
                <a:ea typeface="+mn-ea"/>
                <a:cs typeface="+mn-cs"/>
              </a:rPr>
              <a:t>值能够很快的找到主副本，然后快速定位其他多个副本。</a:t>
            </a:r>
            <a:endParaRPr lang="en-US" altLang="zh-CN" sz="1600" i="0" kern="1200" dirty="0" smtClean="0">
              <a:solidFill>
                <a:schemeClr val="tx1"/>
              </a:solidFill>
              <a:effectLst/>
              <a:latin typeface="+mn-lt"/>
              <a:ea typeface="+mn-ea"/>
              <a:cs typeface="+mn-cs"/>
            </a:endParaRPr>
          </a:p>
          <a:p>
            <a:endParaRPr lang="en-US" altLang="zh-CN" sz="1600" i="0" kern="1200" dirty="0" smtClean="0">
              <a:solidFill>
                <a:schemeClr val="tx1"/>
              </a:solidFill>
              <a:effectLst/>
              <a:latin typeface="+mn-lt"/>
              <a:ea typeface="+mn-ea"/>
              <a:cs typeface="+mn-cs"/>
            </a:endParaRPr>
          </a:p>
          <a:p>
            <a:r>
              <a:rPr lang="en-US" altLang="zh-CN" sz="1600" i="0" kern="1200" dirty="0" smtClean="0">
                <a:solidFill>
                  <a:schemeClr val="tx1"/>
                </a:solidFill>
                <a:effectLst/>
                <a:latin typeface="+mn-lt"/>
                <a:ea typeface="+mn-ea"/>
                <a:cs typeface="+mn-cs"/>
              </a:rPr>
              <a:t>CREATE KEYSPACE </a:t>
            </a:r>
            <a:r>
              <a:rPr lang="en-US" altLang="zh-CN" sz="1600" i="0" kern="1200" dirty="0" err="1" smtClean="0">
                <a:solidFill>
                  <a:schemeClr val="tx1"/>
                </a:solidFill>
                <a:effectLst/>
                <a:latin typeface="+mn-lt"/>
                <a:ea typeface="+mn-ea"/>
                <a:cs typeface="+mn-cs"/>
              </a:rPr>
              <a:t>AddressBook</a:t>
            </a:r>
            <a:r>
              <a:rPr lang="en-US" altLang="zh-CN" sz="1600" i="0" kern="1200" dirty="0" smtClean="0">
                <a:solidFill>
                  <a:schemeClr val="tx1"/>
                </a:solidFill>
                <a:effectLst/>
                <a:latin typeface="+mn-lt"/>
                <a:ea typeface="+mn-ea"/>
                <a:cs typeface="+mn-cs"/>
              </a:rPr>
              <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WITH REPLICATION = {</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‘class’ : ‘</a:t>
            </a:r>
            <a:r>
              <a:rPr lang="en-US" altLang="zh-CN" sz="1600" i="0" kern="1200" dirty="0" err="1" smtClean="0">
                <a:solidFill>
                  <a:schemeClr val="tx1"/>
                </a:solidFill>
                <a:effectLst/>
                <a:latin typeface="+mn-lt"/>
                <a:ea typeface="+mn-ea"/>
                <a:cs typeface="+mn-cs"/>
              </a:rPr>
              <a:t>NetworkTopologyStrategy</a:t>
            </a:r>
            <a:r>
              <a:rPr lang="en-US" altLang="zh-CN" sz="1600" i="0" kern="1200" dirty="0" smtClean="0">
                <a:solidFill>
                  <a:schemeClr val="tx1"/>
                </a:solidFill>
                <a:effectLst/>
                <a:latin typeface="+mn-lt"/>
                <a:ea typeface="+mn-ea"/>
                <a:cs typeface="+mn-cs"/>
              </a:rPr>
              <a:t>’,</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‘dc1’ : 3,</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‘dc2’ : 2</a:t>
            </a:r>
            <a:br>
              <a:rPr lang="en-US" altLang="zh-CN" sz="1600" i="0" kern="1200" dirty="0" smtClean="0">
                <a:solidFill>
                  <a:schemeClr val="tx1"/>
                </a:solidFill>
                <a:effectLst/>
                <a:latin typeface="+mn-lt"/>
                <a:ea typeface="+mn-ea"/>
                <a:cs typeface="+mn-cs"/>
              </a:rPr>
            </a:br>
            <a:r>
              <a:rPr lang="en-US" altLang="zh-CN" sz="1600" i="0" kern="1200" dirty="0" smtClean="0">
                <a:solidFill>
                  <a:schemeClr val="tx1"/>
                </a:solidFill>
                <a:effectLst/>
                <a:latin typeface="+mn-lt"/>
                <a:ea typeface="+mn-ea"/>
                <a:cs typeface="+mn-cs"/>
              </a:rPr>
              <a:t>};</a:t>
            </a:r>
            <a:br>
              <a:rPr lang="en-US" altLang="zh-CN" sz="160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15</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i="0" kern="1200" dirty="0" smtClean="0">
                <a:solidFill>
                  <a:schemeClr val="tx1"/>
                </a:solidFill>
                <a:effectLst/>
                <a:latin typeface="+mn-lt"/>
                <a:ea typeface="+mn-ea"/>
                <a:cs typeface="+mn-cs"/>
              </a:rPr>
              <a:t/>
            </a:r>
            <a:br>
              <a:rPr lang="en-US" altLang="zh-CN" sz="160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16</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Quorum</a:t>
            </a:r>
            <a:r>
              <a:rPr lang="en-US" altLang="zh-CN" baseline="0" dirty="0" smtClean="0"/>
              <a:t> </a:t>
            </a:r>
            <a:r>
              <a:rPr lang="zh-CN" altLang="en-US" baseline="0" dirty="0" smtClean="0"/>
              <a:t>是读写需要指定读取的数据份数，和指定写入的份数。 </a:t>
            </a:r>
            <a:r>
              <a:rPr lang="en-US" altLang="zh-CN" baseline="0" dirty="0" smtClean="0"/>
              <a:t>R+W&gt;N </a:t>
            </a:r>
            <a:r>
              <a:rPr lang="zh-CN" altLang="en-US" baseline="0" dirty="0" smtClean="0"/>
              <a:t>保证强一致性</a:t>
            </a:r>
            <a:r>
              <a:rPr lang="en-US" altLang="zh-CN" baseline="0" dirty="0" smtClean="0"/>
              <a:t>.</a:t>
            </a:r>
            <a:r>
              <a:rPr lang="zh-CN" altLang="en-US" baseline="0" dirty="0" smtClean="0"/>
              <a:t>而</a:t>
            </a:r>
            <a:r>
              <a:rPr lang="en-US" altLang="zh-CN" baseline="0" dirty="0" smtClean="0"/>
              <a:t>all</a:t>
            </a:r>
            <a:r>
              <a:rPr lang="zh-CN" altLang="en-US" baseline="0" dirty="0" smtClean="0"/>
              <a:t>的话则是读取速度快 写入速度慢，当出现节点宕机时导致写入失败。</a:t>
            </a:r>
            <a:endParaRPr lang="en-US" altLang="zh-CN" baseline="0" dirty="0" smtClean="0"/>
          </a:p>
          <a:p>
            <a:r>
              <a:rPr lang="en-US" altLang="zh-CN" baseline="0" dirty="0" err="1" smtClean="0"/>
              <a:t>Nodetool</a:t>
            </a:r>
            <a:r>
              <a:rPr lang="en-US" altLang="zh-CN" baseline="0" dirty="0" smtClean="0"/>
              <a:t> repair</a:t>
            </a:r>
            <a:r>
              <a:rPr lang="zh-CN" altLang="en-US" baseline="0" dirty="0" smtClean="0"/>
              <a:t>必须在每个</a:t>
            </a:r>
            <a:r>
              <a:rPr lang="en-US" altLang="zh-CN" dirty="0" err="1" smtClean="0"/>
              <a:t>gc_grace_seconds</a:t>
            </a:r>
            <a:r>
              <a:rPr lang="zh-CN" altLang="en-US" dirty="0" smtClean="0"/>
              <a:t>周期内，因为当进行</a:t>
            </a:r>
            <a:r>
              <a:rPr lang="en-US" altLang="zh-CN" dirty="0" err="1" smtClean="0"/>
              <a:t>gc</a:t>
            </a:r>
            <a:r>
              <a:rPr lang="zh-CN" altLang="en-US" dirty="0" smtClean="0"/>
              <a:t>时，可能导致</a:t>
            </a:r>
            <a:r>
              <a:rPr lang="en-US" altLang="zh-CN" dirty="0" smtClean="0"/>
              <a:t>delete</a:t>
            </a:r>
            <a:r>
              <a:rPr lang="zh-CN" altLang="en-US" dirty="0" smtClean="0"/>
              <a:t>的数据重复出现，</a:t>
            </a:r>
            <a:r>
              <a:rPr lang="en-US" altLang="zh-CN" dirty="0" smtClean="0"/>
              <a:t>delete</a:t>
            </a:r>
            <a:r>
              <a:rPr lang="zh-CN" altLang="en-US" dirty="0" smtClean="0"/>
              <a:t>是通过</a:t>
            </a:r>
            <a:r>
              <a:rPr lang="en-US" altLang="zh-CN" dirty="0" smtClean="0"/>
              <a:t>tombstone</a:t>
            </a:r>
            <a:r>
              <a:rPr lang="zh-CN" altLang="en-US" dirty="0" smtClean="0"/>
              <a:t>墓碑来控制的，当</a:t>
            </a:r>
            <a:r>
              <a:rPr lang="en-US" altLang="zh-CN" dirty="0" smtClean="0"/>
              <a:t>tombstone</a:t>
            </a:r>
            <a:r>
              <a:rPr lang="zh-CN" altLang="en-US" dirty="0" smtClean="0"/>
              <a:t>还没有复制到其他节点时候，进行了</a:t>
            </a:r>
            <a:r>
              <a:rPr lang="en-US" altLang="zh-CN" dirty="0" err="1" smtClean="0"/>
              <a:t>gc</a:t>
            </a:r>
            <a:r>
              <a:rPr lang="zh-CN" altLang="en-US" dirty="0" smtClean="0"/>
              <a:t>，</a:t>
            </a:r>
            <a:r>
              <a:rPr lang="en-US" altLang="zh-CN" dirty="0" err="1" smtClean="0"/>
              <a:t>gc</a:t>
            </a:r>
            <a:r>
              <a:rPr lang="zh-CN" altLang="en-US" dirty="0" smtClean="0"/>
              <a:t>是通过墓碑来进行数据删除的，如果没进行修复</a:t>
            </a:r>
            <a:r>
              <a:rPr lang="zh-CN" altLang="en-US" sz="2400" dirty="0" smtClean="0">
                <a:solidFill>
                  <a:srgbClr val="FF0000"/>
                </a:solidFill>
              </a:rPr>
              <a:t>，</a:t>
            </a:r>
            <a:r>
              <a:rPr lang="zh-CN" altLang="en-US" dirty="0" smtClean="0"/>
              <a:t>导致下次读取时可能出现旧数据。</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17</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传统关系数据库采用的周期性的</a:t>
            </a:r>
            <a:r>
              <a:rPr lang="en-US" altLang="zh-CN" dirty="0" smtClean="0"/>
              <a:t>snapshots</a:t>
            </a:r>
            <a:r>
              <a:rPr lang="zh-CN" altLang="en-US" dirty="0" smtClean="0"/>
              <a:t>快照来保存数据，该方式存在时间差，可能丢失数据。及时主备模式也可能丢失数据。</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18</a:t>
            </a:fld>
            <a:endParaRPr lang="zh-CN" altLang="en-US"/>
          </a:p>
        </p:txBody>
      </p:sp>
    </p:spTree>
    <p:extLst>
      <p:ext uri="{BB962C8B-B14F-4D97-AF65-F5344CB8AC3E}">
        <p14:creationId xmlns:p14="http://schemas.microsoft.com/office/powerpoint/2010/main" val="104418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Consistency</a:t>
            </a:r>
            <a:r>
              <a:rPr lang="zh-CN" altLang="en-US" dirty="0" smtClean="0"/>
              <a:t>：数据在各个节点的一致性</a:t>
            </a:r>
            <a:endParaRPr lang="en-US" altLang="zh-CN" dirty="0" smtClean="0"/>
          </a:p>
          <a:p>
            <a:r>
              <a:rPr lang="en-US" altLang="zh-CN" dirty="0" smtClean="0"/>
              <a:t>Availability</a:t>
            </a:r>
            <a:r>
              <a:rPr lang="zh-CN" altLang="en-US" dirty="0" smtClean="0"/>
              <a:t>：系统提供高可用服务</a:t>
            </a:r>
            <a:endParaRPr lang="en-US" altLang="zh-CN" dirty="0" smtClean="0"/>
          </a:p>
          <a:p>
            <a:r>
              <a:rPr lang="en-US" altLang="zh-CN" dirty="0" smtClean="0"/>
              <a:t>Partition tolerance</a:t>
            </a:r>
            <a:r>
              <a:rPr lang="zh-CN" altLang="en-US" dirty="0" smtClean="0"/>
              <a:t>：分区容忍性，能保证网络分区后能够继续提供服务。</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19</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Cql</a:t>
            </a:r>
            <a:r>
              <a:rPr lang="zh-CN" altLang="en-US" dirty="0" smtClean="0"/>
              <a:t>性能更好，</a:t>
            </a:r>
            <a:r>
              <a:rPr lang="en-US" altLang="zh-CN" dirty="0" smtClean="0"/>
              <a:t>thrift</a:t>
            </a:r>
            <a:r>
              <a:rPr lang="zh-CN" altLang="en-US" dirty="0" smtClean="0"/>
              <a:t>需要自行实现复杂的分页等技术，而</a:t>
            </a:r>
            <a:r>
              <a:rPr lang="en-US" altLang="zh-CN" dirty="0" err="1" smtClean="0"/>
              <a:t>cql</a:t>
            </a:r>
            <a:r>
              <a:rPr lang="zh-CN" altLang="en-US" dirty="0" smtClean="0"/>
              <a:t>是原生的查询引擎，能够进行相关优化。</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20</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分区健</a:t>
            </a:r>
            <a:r>
              <a:rPr lang="zh-CN" altLang="en-US" baseline="0" dirty="0" smtClean="0"/>
              <a:t> 和聚集键</a:t>
            </a:r>
            <a:endParaRPr lang="en-US" altLang="zh-CN" baseline="0" dirty="0" smtClean="0"/>
          </a:p>
          <a:p>
            <a:r>
              <a:rPr lang="zh-CN" altLang="en-US" baseline="0" dirty="0" smtClean="0"/>
              <a:t>集合结局关系数据库中的一对多</a:t>
            </a:r>
            <a:r>
              <a:rPr lang="zh-CN" altLang="en-US" baseline="0" dirty="0" smtClean="0"/>
              <a:t>关系，无法像关系数据库那样做</a:t>
            </a:r>
            <a:r>
              <a:rPr lang="en-US" altLang="zh-CN" baseline="0" dirty="0" smtClean="0"/>
              <a:t>join</a:t>
            </a:r>
            <a:r>
              <a:rPr lang="zh-CN" altLang="en-US" baseline="0" dirty="0" smtClean="0"/>
              <a:t>操作。</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21</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Consistency</a:t>
            </a:r>
            <a:r>
              <a:rPr lang="zh-CN" altLang="en-US" dirty="0" smtClean="0"/>
              <a:t>：数据在各个节点的一致性</a:t>
            </a:r>
            <a:endParaRPr lang="en-US" altLang="zh-CN" dirty="0" smtClean="0"/>
          </a:p>
          <a:p>
            <a:r>
              <a:rPr lang="en-US" altLang="zh-CN" dirty="0" smtClean="0"/>
              <a:t>Availability</a:t>
            </a:r>
            <a:r>
              <a:rPr lang="zh-CN" altLang="en-US" dirty="0" smtClean="0"/>
              <a:t>：系统提供高可用服务</a:t>
            </a:r>
            <a:endParaRPr lang="en-US" altLang="zh-CN" dirty="0" smtClean="0"/>
          </a:p>
          <a:p>
            <a:r>
              <a:rPr lang="en-US" altLang="zh-CN" dirty="0" smtClean="0"/>
              <a:t>Partition tolerance</a:t>
            </a:r>
            <a:r>
              <a:rPr lang="zh-CN" altLang="en-US" dirty="0" smtClean="0"/>
              <a:t>：分区容忍性，集群中的某些节点在无法联系后，集群整体是否还能继续进行服务。</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4</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ColumnFamily</a:t>
            </a:r>
            <a:r>
              <a:rPr lang="zh-CN" altLang="en-US" dirty="0" smtClean="0"/>
              <a:t>是一个包含了许多</a:t>
            </a:r>
            <a:r>
              <a:rPr lang="en-US" altLang="zh-CN" dirty="0" smtClean="0"/>
              <a:t>Row</a:t>
            </a:r>
            <a:r>
              <a:rPr lang="zh-CN" altLang="en-US" dirty="0" smtClean="0"/>
              <a:t>的结构，你可以将它想象成</a:t>
            </a:r>
            <a:r>
              <a:rPr lang="en-US" altLang="zh-CN" dirty="0" smtClean="0"/>
              <a:t>RDBMS</a:t>
            </a:r>
            <a:r>
              <a:rPr lang="zh-CN" altLang="en-US" dirty="0" smtClean="0"/>
              <a:t>中的</a:t>
            </a:r>
            <a:r>
              <a:rPr lang="en-US" altLang="zh-CN" dirty="0" smtClean="0"/>
              <a:t>Table</a:t>
            </a:r>
          </a:p>
          <a:p>
            <a:r>
              <a:rPr lang="en-US" altLang="zh-CN" sz="1600" kern="1200" dirty="0" smtClean="0">
                <a:solidFill>
                  <a:schemeClr val="tx1"/>
                </a:solidFill>
                <a:effectLst/>
                <a:latin typeface="+mn-lt"/>
                <a:ea typeface="+mn-ea"/>
                <a:cs typeface="+mn-cs"/>
              </a:rPr>
              <a:t>1:</a:t>
            </a:r>
            <a:r>
              <a:rPr lang="en-US" altLang="zh-CN" dirty="0" smtClean="0"/>
              <a:t> </a:t>
            </a:r>
            <a:r>
              <a:rPr lang="en-US" altLang="zh-CN" dirty="0" err="1" smtClean="0"/>
              <a:t>UserProfile</a:t>
            </a:r>
            <a:r>
              <a:rPr lang="en-US" altLang="zh-CN" dirty="0" smtClean="0"/>
              <a:t> = { </a:t>
            </a:r>
            <a:r>
              <a:rPr lang="en-US" altLang="zh-CN" sz="1600" kern="1200" dirty="0" smtClean="0">
                <a:solidFill>
                  <a:schemeClr val="tx1"/>
                </a:solidFill>
                <a:effectLst/>
                <a:latin typeface="+mn-lt"/>
                <a:ea typeface="+mn-ea"/>
                <a:cs typeface="+mn-cs"/>
              </a:rPr>
              <a:t>// </a:t>
            </a:r>
            <a:r>
              <a:rPr lang="zh-CN" altLang="en-US" sz="1600" kern="1200" dirty="0" smtClean="0">
                <a:solidFill>
                  <a:schemeClr val="tx1"/>
                </a:solidFill>
                <a:effectLst/>
                <a:latin typeface="+mn-lt"/>
                <a:ea typeface="+mn-ea"/>
                <a:cs typeface="+mn-cs"/>
              </a:rPr>
              <a:t>这是一个</a:t>
            </a:r>
            <a:r>
              <a:rPr lang="en-US" altLang="zh-CN" sz="1600" kern="1200" dirty="0" err="1" smtClean="0">
                <a:solidFill>
                  <a:schemeClr val="tx1"/>
                </a:solidFill>
                <a:effectLst/>
                <a:latin typeface="+mn-lt"/>
                <a:ea typeface="+mn-ea"/>
                <a:cs typeface="+mn-cs"/>
              </a:rPr>
              <a:t>ColumnFamily</a:t>
            </a:r>
            <a:r>
              <a:rPr lang="en-US" altLang="zh-CN" dirty="0" smtClean="0"/>
              <a:t> </a:t>
            </a:r>
            <a:r>
              <a:rPr lang="en-US" altLang="zh-CN" sz="1600" kern="1200" dirty="0" smtClean="0">
                <a:solidFill>
                  <a:schemeClr val="tx1"/>
                </a:solidFill>
                <a:effectLst/>
                <a:latin typeface="+mn-lt"/>
                <a:ea typeface="+mn-ea"/>
                <a:cs typeface="+mn-cs"/>
              </a:rPr>
              <a:t>2:</a:t>
            </a:r>
            <a:r>
              <a:rPr lang="en-US" altLang="zh-CN" dirty="0" smtClean="0"/>
              <a:t> </a:t>
            </a:r>
            <a:r>
              <a:rPr lang="en-US" altLang="zh-CN" dirty="0" err="1" smtClean="0"/>
              <a:t>phatduckk</a:t>
            </a:r>
            <a:r>
              <a:rPr lang="en-US" altLang="zh-CN" dirty="0" smtClean="0"/>
              <a:t>: { </a:t>
            </a:r>
            <a:r>
              <a:rPr lang="en-US" altLang="zh-CN" sz="1600" kern="1200" dirty="0" smtClean="0">
                <a:solidFill>
                  <a:schemeClr val="tx1"/>
                </a:solidFill>
                <a:effectLst/>
                <a:latin typeface="+mn-lt"/>
                <a:ea typeface="+mn-ea"/>
                <a:cs typeface="+mn-cs"/>
              </a:rPr>
              <a:t>// </a:t>
            </a:r>
            <a:r>
              <a:rPr lang="zh-CN" altLang="en-US" sz="1600" kern="1200" dirty="0" smtClean="0">
                <a:solidFill>
                  <a:schemeClr val="tx1"/>
                </a:solidFill>
                <a:effectLst/>
                <a:latin typeface="+mn-lt"/>
                <a:ea typeface="+mn-ea"/>
                <a:cs typeface="+mn-cs"/>
              </a:rPr>
              <a:t>这是对应</a:t>
            </a:r>
            <a:r>
              <a:rPr lang="en-US" altLang="zh-CN" sz="1600" kern="1200" dirty="0" err="1" smtClean="0">
                <a:solidFill>
                  <a:schemeClr val="tx1"/>
                </a:solidFill>
                <a:effectLst/>
                <a:latin typeface="+mn-lt"/>
                <a:ea typeface="+mn-ea"/>
                <a:cs typeface="+mn-cs"/>
              </a:rPr>
              <a:t>ColumnFamily</a:t>
            </a:r>
            <a:r>
              <a:rPr lang="zh-CN" altLang="en-US" sz="1600" kern="1200" dirty="0" smtClean="0">
                <a:solidFill>
                  <a:schemeClr val="tx1"/>
                </a:solidFill>
                <a:effectLst/>
                <a:latin typeface="+mn-lt"/>
                <a:ea typeface="+mn-ea"/>
                <a:cs typeface="+mn-cs"/>
              </a:rPr>
              <a:t>的</a:t>
            </a:r>
            <a:r>
              <a:rPr lang="en-US" altLang="zh-CN" sz="1600" kern="1200" dirty="0" smtClean="0">
                <a:solidFill>
                  <a:schemeClr val="tx1"/>
                </a:solidFill>
                <a:effectLst/>
                <a:latin typeface="+mn-lt"/>
                <a:ea typeface="+mn-ea"/>
                <a:cs typeface="+mn-cs"/>
              </a:rPr>
              <a:t>key</a:t>
            </a:r>
            <a:r>
              <a:rPr lang="en-US" altLang="zh-CN" dirty="0" smtClean="0"/>
              <a:t> </a:t>
            </a:r>
            <a:r>
              <a:rPr lang="en-US" altLang="zh-CN" sz="1600" kern="1200" dirty="0" smtClean="0">
                <a:solidFill>
                  <a:schemeClr val="tx1"/>
                </a:solidFill>
                <a:effectLst/>
                <a:latin typeface="+mn-lt"/>
                <a:ea typeface="+mn-ea"/>
                <a:cs typeface="+mn-cs"/>
              </a:rPr>
              <a:t>3:</a:t>
            </a:r>
            <a:r>
              <a:rPr lang="en-US" altLang="zh-CN" dirty="0" smtClean="0"/>
              <a:t> </a:t>
            </a:r>
            <a:r>
              <a:rPr lang="en-US" altLang="zh-CN" sz="1600" kern="1200" dirty="0" smtClean="0">
                <a:solidFill>
                  <a:schemeClr val="tx1"/>
                </a:solidFill>
                <a:effectLst/>
                <a:latin typeface="+mn-lt"/>
                <a:ea typeface="+mn-ea"/>
                <a:cs typeface="+mn-cs"/>
              </a:rPr>
              <a:t>// </a:t>
            </a:r>
            <a:r>
              <a:rPr lang="zh-CN" altLang="en-US" sz="1600" kern="1200" dirty="0" smtClean="0">
                <a:solidFill>
                  <a:schemeClr val="tx1"/>
                </a:solidFill>
                <a:effectLst/>
                <a:latin typeface="+mn-lt"/>
                <a:ea typeface="+mn-ea"/>
                <a:cs typeface="+mn-cs"/>
              </a:rPr>
              <a:t>这是</a:t>
            </a:r>
            <a:r>
              <a:rPr lang="en-US" altLang="zh-CN" sz="1600" kern="1200" dirty="0" smtClean="0">
                <a:solidFill>
                  <a:schemeClr val="tx1"/>
                </a:solidFill>
                <a:effectLst/>
                <a:latin typeface="+mn-lt"/>
                <a:ea typeface="+mn-ea"/>
                <a:cs typeface="+mn-cs"/>
              </a:rPr>
              <a:t>Key</a:t>
            </a:r>
            <a:r>
              <a:rPr lang="zh-CN" altLang="en-US" sz="1600" kern="1200" dirty="0" smtClean="0">
                <a:solidFill>
                  <a:schemeClr val="tx1"/>
                </a:solidFill>
                <a:effectLst/>
                <a:latin typeface="+mn-lt"/>
                <a:ea typeface="+mn-ea"/>
                <a:cs typeface="+mn-cs"/>
              </a:rPr>
              <a:t>下对应的</a:t>
            </a:r>
            <a:r>
              <a:rPr lang="en-US" altLang="zh-CN" sz="1600" kern="1200" dirty="0" smtClean="0">
                <a:solidFill>
                  <a:schemeClr val="tx1"/>
                </a:solidFill>
                <a:effectLst/>
                <a:latin typeface="+mn-lt"/>
                <a:ea typeface="+mn-ea"/>
                <a:cs typeface="+mn-cs"/>
              </a:rPr>
              <a:t>Column</a:t>
            </a:r>
            <a:r>
              <a:rPr lang="en-US" altLang="zh-CN" dirty="0" smtClean="0"/>
              <a:t> </a:t>
            </a:r>
            <a:r>
              <a:rPr lang="en-US" altLang="zh-CN" sz="1600" kern="1200" dirty="0" smtClean="0">
                <a:solidFill>
                  <a:schemeClr val="tx1"/>
                </a:solidFill>
                <a:effectLst/>
                <a:latin typeface="+mn-lt"/>
                <a:ea typeface="+mn-ea"/>
                <a:cs typeface="+mn-cs"/>
              </a:rPr>
              <a:t>4:</a:t>
            </a:r>
            <a:r>
              <a:rPr lang="en-US" altLang="zh-CN" dirty="0" smtClean="0"/>
              <a:t> username: </a:t>
            </a:r>
            <a:r>
              <a:rPr lang="en-US" altLang="zh-CN" sz="1600" kern="1200" dirty="0" smtClean="0">
                <a:solidFill>
                  <a:schemeClr val="tx1"/>
                </a:solidFill>
                <a:effectLst/>
                <a:latin typeface="+mn-lt"/>
                <a:ea typeface="+mn-ea"/>
                <a:cs typeface="+mn-cs"/>
              </a:rPr>
              <a:t>"</a:t>
            </a:r>
            <a:r>
              <a:rPr lang="en-US" altLang="zh-CN" sz="1600" kern="1200" dirty="0" err="1" smtClean="0">
                <a:solidFill>
                  <a:schemeClr val="tx1"/>
                </a:solidFill>
                <a:effectLst/>
                <a:latin typeface="+mn-lt"/>
                <a:ea typeface="+mn-ea"/>
                <a:cs typeface="+mn-cs"/>
              </a:rPr>
              <a:t>gpcuster</a:t>
            </a:r>
            <a:r>
              <a:rPr lang="en-US" altLang="zh-CN" sz="1600" kern="1200" dirty="0" smtClean="0">
                <a:solidFill>
                  <a:schemeClr val="tx1"/>
                </a:solidFill>
                <a:effectLst/>
                <a:latin typeface="+mn-lt"/>
                <a:ea typeface="+mn-ea"/>
                <a:cs typeface="+mn-cs"/>
              </a:rPr>
              <a:t>"</a:t>
            </a:r>
            <a:r>
              <a:rPr lang="en-US" altLang="zh-CN" dirty="0" smtClean="0"/>
              <a:t>, </a:t>
            </a:r>
            <a:r>
              <a:rPr lang="en-US" altLang="zh-CN" sz="1600" kern="1200" dirty="0" smtClean="0">
                <a:solidFill>
                  <a:schemeClr val="tx1"/>
                </a:solidFill>
                <a:effectLst/>
                <a:latin typeface="+mn-lt"/>
                <a:ea typeface="+mn-ea"/>
                <a:cs typeface="+mn-cs"/>
              </a:rPr>
              <a:t>5:</a:t>
            </a:r>
            <a:r>
              <a:rPr lang="en-US" altLang="zh-CN" dirty="0" smtClean="0"/>
              <a:t> email: </a:t>
            </a:r>
            <a:r>
              <a:rPr lang="en-US" altLang="zh-CN" sz="1600" kern="1200" dirty="0" smtClean="0">
                <a:solidFill>
                  <a:schemeClr val="tx1"/>
                </a:solidFill>
                <a:effectLst/>
                <a:latin typeface="+mn-lt"/>
                <a:ea typeface="+mn-ea"/>
                <a:cs typeface="+mn-cs"/>
              </a:rPr>
              <a:t>"gpcuster@gmail.com"</a:t>
            </a:r>
            <a:r>
              <a:rPr lang="en-US" altLang="zh-CN" dirty="0" smtClean="0"/>
              <a:t>, </a:t>
            </a:r>
            <a:r>
              <a:rPr lang="en-US" altLang="zh-CN" sz="1600" kern="1200" dirty="0" smtClean="0">
                <a:solidFill>
                  <a:schemeClr val="tx1"/>
                </a:solidFill>
                <a:effectLst/>
                <a:latin typeface="+mn-lt"/>
                <a:ea typeface="+mn-ea"/>
                <a:cs typeface="+mn-cs"/>
              </a:rPr>
              <a:t>6:</a:t>
            </a:r>
            <a:r>
              <a:rPr lang="en-US" altLang="zh-CN" dirty="0" smtClean="0"/>
              <a:t> phone: </a:t>
            </a:r>
            <a:r>
              <a:rPr lang="en-US" altLang="zh-CN" sz="1600" kern="1200" dirty="0" smtClean="0">
                <a:solidFill>
                  <a:schemeClr val="tx1"/>
                </a:solidFill>
                <a:effectLst/>
                <a:latin typeface="+mn-lt"/>
                <a:ea typeface="+mn-ea"/>
                <a:cs typeface="+mn-cs"/>
              </a:rPr>
              <a:t>"6666"</a:t>
            </a:r>
            <a:r>
              <a:rPr lang="en-US" altLang="zh-CN" dirty="0" smtClean="0"/>
              <a:t> </a:t>
            </a:r>
            <a:r>
              <a:rPr lang="en-US" altLang="zh-CN" sz="1600" kern="1200" dirty="0" smtClean="0">
                <a:solidFill>
                  <a:schemeClr val="tx1"/>
                </a:solidFill>
                <a:effectLst/>
                <a:latin typeface="+mn-lt"/>
                <a:ea typeface="+mn-ea"/>
                <a:cs typeface="+mn-cs"/>
              </a:rPr>
              <a:t>7:</a:t>
            </a:r>
            <a:r>
              <a:rPr lang="en-US" altLang="zh-CN" dirty="0" smtClean="0"/>
              <a:t> }, </a:t>
            </a:r>
            <a:r>
              <a:rPr lang="en-US" altLang="zh-CN" sz="1600" kern="1200" dirty="0" smtClean="0">
                <a:solidFill>
                  <a:schemeClr val="tx1"/>
                </a:solidFill>
                <a:effectLst/>
                <a:latin typeface="+mn-lt"/>
                <a:ea typeface="+mn-ea"/>
                <a:cs typeface="+mn-cs"/>
              </a:rPr>
              <a:t>// </a:t>
            </a:r>
            <a:r>
              <a:rPr lang="zh-CN" altLang="en-US" sz="1600" kern="1200" dirty="0" smtClean="0">
                <a:solidFill>
                  <a:schemeClr val="tx1"/>
                </a:solidFill>
                <a:effectLst/>
                <a:latin typeface="+mn-lt"/>
                <a:ea typeface="+mn-ea"/>
                <a:cs typeface="+mn-cs"/>
              </a:rPr>
              <a:t>第一个</a:t>
            </a:r>
            <a:r>
              <a:rPr lang="en-US" altLang="zh-CN" sz="1600" kern="1200" dirty="0" smtClean="0">
                <a:solidFill>
                  <a:schemeClr val="tx1"/>
                </a:solidFill>
                <a:effectLst/>
                <a:latin typeface="+mn-lt"/>
                <a:ea typeface="+mn-ea"/>
                <a:cs typeface="+mn-cs"/>
              </a:rPr>
              <a:t>row</a:t>
            </a:r>
            <a:r>
              <a:rPr lang="zh-CN" altLang="en-US" sz="1600" kern="1200" dirty="0" smtClean="0">
                <a:solidFill>
                  <a:schemeClr val="tx1"/>
                </a:solidFill>
                <a:effectLst/>
                <a:latin typeface="+mn-lt"/>
                <a:ea typeface="+mn-ea"/>
                <a:cs typeface="+mn-cs"/>
              </a:rPr>
              <a:t>结束</a:t>
            </a:r>
            <a:r>
              <a:rPr lang="zh-CN" altLang="en-US" dirty="0" smtClean="0"/>
              <a:t> </a:t>
            </a:r>
            <a:r>
              <a:rPr lang="en-US" altLang="zh-CN" sz="1600" kern="1200" dirty="0" smtClean="0">
                <a:solidFill>
                  <a:schemeClr val="tx1"/>
                </a:solidFill>
                <a:effectLst/>
                <a:latin typeface="+mn-lt"/>
                <a:ea typeface="+mn-ea"/>
                <a:cs typeface="+mn-cs"/>
              </a:rPr>
              <a:t>8:</a:t>
            </a:r>
            <a:r>
              <a:rPr lang="zh-CN" altLang="en-US" dirty="0" smtClean="0"/>
              <a:t> </a:t>
            </a:r>
            <a:r>
              <a:rPr lang="en-US" altLang="zh-CN" dirty="0" err="1" smtClean="0"/>
              <a:t>ieure</a:t>
            </a:r>
            <a:r>
              <a:rPr lang="en-US" altLang="zh-CN" dirty="0" smtClean="0"/>
              <a:t>: { </a:t>
            </a:r>
            <a:r>
              <a:rPr lang="en-US" altLang="zh-CN" sz="1600" kern="1200" dirty="0" smtClean="0">
                <a:solidFill>
                  <a:schemeClr val="tx1"/>
                </a:solidFill>
                <a:effectLst/>
                <a:latin typeface="+mn-lt"/>
                <a:ea typeface="+mn-ea"/>
                <a:cs typeface="+mn-cs"/>
              </a:rPr>
              <a:t>// </a:t>
            </a:r>
            <a:r>
              <a:rPr lang="zh-CN" altLang="en-US" sz="1600" kern="1200" dirty="0" smtClean="0">
                <a:solidFill>
                  <a:schemeClr val="tx1"/>
                </a:solidFill>
                <a:effectLst/>
                <a:latin typeface="+mn-lt"/>
                <a:ea typeface="+mn-ea"/>
                <a:cs typeface="+mn-cs"/>
              </a:rPr>
              <a:t>这是</a:t>
            </a:r>
            <a:r>
              <a:rPr lang="en-US" altLang="zh-CN" sz="1600" kern="1200" dirty="0" err="1" smtClean="0">
                <a:solidFill>
                  <a:schemeClr val="tx1"/>
                </a:solidFill>
                <a:effectLst/>
                <a:latin typeface="+mn-lt"/>
                <a:ea typeface="+mn-ea"/>
                <a:cs typeface="+mn-cs"/>
              </a:rPr>
              <a:t>ColumnFamily</a:t>
            </a:r>
            <a:r>
              <a:rPr lang="zh-CN" altLang="en-US" sz="1600" kern="1200" dirty="0" smtClean="0">
                <a:solidFill>
                  <a:schemeClr val="tx1"/>
                </a:solidFill>
                <a:effectLst/>
                <a:latin typeface="+mn-lt"/>
                <a:ea typeface="+mn-ea"/>
                <a:cs typeface="+mn-cs"/>
              </a:rPr>
              <a:t>的另一个</a:t>
            </a:r>
            <a:r>
              <a:rPr lang="en-US" altLang="zh-CN" sz="1600" kern="1200" dirty="0" smtClean="0">
                <a:solidFill>
                  <a:schemeClr val="tx1"/>
                </a:solidFill>
                <a:effectLst/>
                <a:latin typeface="+mn-lt"/>
                <a:ea typeface="+mn-ea"/>
                <a:cs typeface="+mn-cs"/>
              </a:rPr>
              <a:t>key</a:t>
            </a:r>
            <a:r>
              <a:rPr lang="en-US" altLang="zh-CN" dirty="0" smtClean="0"/>
              <a:t> </a:t>
            </a:r>
            <a:r>
              <a:rPr lang="en-US" altLang="zh-CN" sz="1600" kern="1200" dirty="0" smtClean="0">
                <a:solidFill>
                  <a:schemeClr val="tx1"/>
                </a:solidFill>
                <a:effectLst/>
                <a:latin typeface="+mn-lt"/>
                <a:ea typeface="+mn-ea"/>
                <a:cs typeface="+mn-cs"/>
              </a:rPr>
              <a:t>9:</a:t>
            </a:r>
            <a:r>
              <a:rPr lang="en-US" altLang="zh-CN" dirty="0" smtClean="0"/>
              <a:t> </a:t>
            </a:r>
            <a:r>
              <a:rPr lang="en-US" altLang="zh-CN" sz="1600" kern="1200" dirty="0" smtClean="0">
                <a:solidFill>
                  <a:schemeClr val="tx1"/>
                </a:solidFill>
                <a:effectLst/>
                <a:latin typeface="+mn-lt"/>
                <a:ea typeface="+mn-ea"/>
                <a:cs typeface="+mn-cs"/>
              </a:rPr>
              <a:t>//</a:t>
            </a:r>
            <a:r>
              <a:rPr lang="zh-CN" altLang="en-US" sz="1600" kern="1200" dirty="0" smtClean="0">
                <a:solidFill>
                  <a:schemeClr val="tx1"/>
                </a:solidFill>
                <a:effectLst/>
                <a:latin typeface="+mn-lt"/>
                <a:ea typeface="+mn-ea"/>
                <a:cs typeface="+mn-cs"/>
              </a:rPr>
              <a:t>这是另一个</a:t>
            </a:r>
            <a:r>
              <a:rPr lang="en-US" altLang="zh-CN" sz="1600" kern="1200" dirty="0" smtClean="0">
                <a:solidFill>
                  <a:schemeClr val="tx1"/>
                </a:solidFill>
                <a:effectLst/>
                <a:latin typeface="+mn-lt"/>
                <a:ea typeface="+mn-ea"/>
                <a:cs typeface="+mn-cs"/>
              </a:rPr>
              <a:t>Key</a:t>
            </a:r>
            <a:r>
              <a:rPr lang="zh-CN" altLang="en-US" sz="1600" kern="1200" dirty="0" smtClean="0">
                <a:solidFill>
                  <a:schemeClr val="tx1"/>
                </a:solidFill>
                <a:effectLst/>
                <a:latin typeface="+mn-lt"/>
                <a:ea typeface="+mn-ea"/>
                <a:cs typeface="+mn-cs"/>
              </a:rPr>
              <a:t>对应的</a:t>
            </a:r>
            <a:r>
              <a:rPr lang="en-US" altLang="zh-CN" sz="1600" kern="1200" dirty="0" smtClean="0">
                <a:solidFill>
                  <a:schemeClr val="tx1"/>
                </a:solidFill>
                <a:effectLst/>
                <a:latin typeface="+mn-lt"/>
                <a:ea typeface="+mn-ea"/>
                <a:cs typeface="+mn-cs"/>
              </a:rPr>
              <a:t>column</a:t>
            </a:r>
            <a:r>
              <a:rPr lang="en-US" altLang="zh-CN" dirty="0" smtClean="0"/>
              <a:t> </a:t>
            </a:r>
            <a:r>
              <a:rPr lang="en-US" altLang="zh-CN" sz="1600" kern="1200" dirty="0" smtClean="0">
                <a:solidFill>
                  <a:schemeClr val="tx1"/>
                </a:solidFill>
                <a:effectLst/>
                <a:latin typeface="+mn-lt"/>
                <a:ea typeface="+mn-ea"/>
                <a:cs typeface="+mn-cs"/>
              </a:rPr>
              <a:t>10:</a:t>
            </a:r>
            <a:r>
              <a:rPr lang="en-US" altLang="zh-CN" dirty="0" smtClean="0"/>
              <a:t> username: </a:t>
            </a:r>
            <a:r>
              <a:rPr lang="en-US" altLang="zh-CN" sz="1600" kern="1200" dirty="0" smtClean="0">
                <a:solidFill>
                  <a:schemeClr val="tx1"/>
                </a:solidFill>
                <a:effectLst/>
                <a:latin typeface="+mn-lt"/>
                <a:ea typeface="+mn-ea"/>
                <a:cs typeface="+mn-cs"/>
              </a:rPr>
              <a:t>"</a:t>
            </a:r>
            <a:r>
              <a:rPr lang="en-US" altLang="zh-CN" sz="1600" kern="1200" dirty="0" err="1" smtClean="0">
                <a:solidFill>
                  <a:schemeClr val="tx1"/>
                </a:solidFill>
                <a:effectLst/>
                <a:latin typeface="+mn-lt"/>
                <a:ea typeface="+mn-ea"/>
                <a:cs typeface="+mn-cs"/>
              </a:rPr>
              <a:t>pengguo</a:t>
            </a:r>
            <a:r>
              <a:rPr lang="en-US" altLang="zh-CN" sz="1600" kern="1200" dirty="0" smtClean="0">
                <a:solidFill>
                  <a:schemeClr val="tx1"/>
                </a:solidFill>
                <a:effectLst/>
                <a:latin typeface="+mn-lt"/>
                <a:ea typeface="+mn-ea"/>
                <a:cs typeface="+mn-cs"/>
              </a:rPr>
              <a:t>"</a:t>
            </a:r>
            <a:r>
              <a:rPr lang="en-US" altLang="zh-CN" dirty="0" smtClean="0"/>
              <a:t>, </a:t>
            </a:r>
            <a:r>
              <a:rPr lang="en-US" altLang="zh-CN" sz="1600" kern="1200" dirty="0" smtClean="0">
                <a:solidFill>
                  <a:schemeClr val="tx1"/>
                </a:solidFill>
                <a:effectLst/>
                <a:latin typeface="+mn-lt"/>
                <a:ea typeface="+mn-ea"/>
                <a:cs typeface="+mn-cs"/>
              </a:rPr>
              <a:t>11:</a:t>
            </a:r>
            <a:r>
              <a:rPr lang="en-US" altLang="zh-CN" dirty="0" smtClean="0"/>
              <a:t> email: </a:t>
            </a:r>
            <a:r>
              <a:rPr lang="en-US" altLang="zh-CN" sz="1600" kern="1200" dirty="0" smtClean="0">
                <a:solidFill>
                  <a:schemeClr val="tx1"/>
                </a:solidFill>
                <a:effectLst/>
                <a:latin typeface="+mn-lt"/>
                <a:ea typeface="+mn-ea"/>
                <a:cs typeface="+mn-cs"/>
              </a:rPr>
              <a:t>"pengguo@live.com"</a:t>
            </a:r>
            <a:r>
              <a:rPr lang="en-US" altLang="zh-CN" dirty="0" smtClean="0"/>
              <a:t>, </a:t>
            </a:r>
            <a:r>
              <a:rPr lang="en-US" altLang="zh-CN" sz="1600" kern="1200" dirty="0" smtClean="0">
                <a:solidFill>
                  <a:schemeClr val="tx1"/>
                </a:solidFill>
                <a:effectLst/>
                <a:latin typeface="+mn-lt"/>
                <a:ea typeface="+mn-ea"/>
                <a:cs typeface="+mn-cs"/>
              </a:rPr>
              <a:t>12:</a:t>
            </a:r>
            <a:r>
              <a:rPr lang="en-US" altLang="zh-CN" dirty="0" smtClean="0"/>
              <a:t> phone: </a:t>
            </a:r>
            <a:r>
              <a:rPr lang="en-US" altLang="zh-CN" sz="1600" kern="1200" dirty="0" smtClean="0">
                <a:solidFill>
                  <a:schemeClr val="tx1"/>
                </a:solidFill>
                <a:effectLst/>
                <a:latin typeface="+mn-lt"/>
                <a:ea typeface="+mn-ea"/>
                <a:cs typeface="+mn-cs"/>
              </a:rPr>
              <a:t>"888"</a:t>
            </a:r>
            <a:r>
              <a:rPr lang="en-US" altLang="zh-CN" dirty="0" smtClean="0"/>
              <a:t> </a:t>
            </a:r>
            <a:r>
              <a:rPr lang="en-US" altLang="zh-CN" sz="1600" kern="1200" dirty="0" smtClean="0">
                <a:solidFill>
                  <a:schemeClr val="tx1"/>
                </a:solidFill>
                <a:effectLst/>
                <a:latin typeface="+mn-lt"/>
                <a:ea typeface="+mn-ea"/>
                <a:cs typeface="+mn-cs"/>
              </a:rPr>
              <a:t>13:</a:t>
            </a:r>
            <a:r>
              <a:rPr lang="en-US" altLang="zh-CN" dirty="0" smtClean="0"/>
              <a:t> age: </a:t>
            </a:r>
            <a:r>
              <a:rPr lang="en-US" altLang="zh-CN" sz="1600" kern="1200" dirty="0" smtClean="0">
                <a:solidFill>
                  <a:schemeClr val="tx1"/>
                </a:solidFill>
                <a:effectLst/>
                <a:latin typeface="+mn-lt"/>
                <a:ea typeface="+mn-ea"/>
                <a:cs typeface="+mn-cs"/>
              </a:rPr>
              <a:t>"66"</a:t>
            </a:r>
            <a:r>
              <a:rPr lang="en-US" altLang="zh-CN" dirty="0" smtClean="0"/>
              <a:t> </a:t>
            </a:r>
            <a:r>
              <a:rPr lang="en-US" altLang="zh-CN" sz="1600" kern="1200" dirty="0" smtClean="0">
                <a:solidFill>
                  <a:schemeClr val="tx1"/>
                </a:solidFill>
                <a:effectLst/>
                <a:latin typeface="+mn-lt"/>
                <a:ea typeface="+mn-ea"/>
                <a:cs typeface="+mn-cs"/>
              </a:rPr>
              <a:t>14:</a:t>
            </a:r>
            <a:r>
              <a:rPr lang="en-US" altLang="zh-CN" dirty="0" smtClean="0"/>
              <a:t> }, </a:t>
            </a:r>
            <a:r>
              <a:rPr lang="en-US" altLang="zh-CN" sz="1600" kern="1200" dirty="0" smtClean="0">
                <a:solidFill>
                  <a:schemeClr val="tx1"/>
                </a:solidFill>
                <a:effectLst/>
                <a:latin typeface="+mn-lt"/>
                <a:ea typeface="+mn-ea"/>
                <a:cs typeface="+mn-cs"/>
              </a:rPr>
              <a:t>15:</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22</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Consistency</a:t>
            </a:r>
            <a:r>
              <a:rPr lang="zh-CN" altLang="en-US" dirty="0" smtClean="0"/>
              <a:t>：数据在各个节点的一致性</a:t>
            </a:r>
            <a:endParaRPr lang="en-US" altLang="zh-CN" dirty="0" smtClean="0"/>
          </a:p>
          <a:p>
            <a:r>
              <a:rPr lang="en-US" altLang="zh-CN" dirty="0" smtClean="0"/>
              <a:t>Availability</a:t>
            </a:r>
            <a:r>
              <a:rPr lang="zh-CN" altLang="en-US" dirty="0" smtClean="0"/>
              <a:t>：系统提供高可用服务</a:t>
            </a:r>
            <a:endParaRPr lang="en-US" altLang="zh-CN" dirty="0" smtClean="0"/>
          </a:p>
          <a:p>
            <a:r>
              <a:rPr lang="en-US" altLang="zh-CN" dirty="0" smtClean="0"/>
              <a:t>Partition tolerance</a:t>
            </a:r>
            <a:r>
              <a:rPr lang="zh-CN" altLang="en-US" dirty="0" smtClean="0"/>
              <a:t>：分区容忍性，能保证网络分区后能够继续提供服务。</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23</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可以快速定位一个元素是不是在存在与</a:t>
            </a:r>
            <a:r>
              <a:rPr lang="en-US" altLang="zh-CN" dirty="0" err="1" smtClean="0"/>
              <a:t>sstable</a:t>
            </a:r>
            <a:r>
              <a:rPr lang="zh-CN" altLang="en-US" dirty="0" smtClean="0"/>
              <a:t>，考虑到</a:t>
            </a:r>
            <a:r>
              <a:rPr lang="en-US" altLang="zh-CN" dirty="0" smtClean="0"/>
              <a:t>hash</a:t>
            </a:r>
            <a:r>
              <a:rPr lang="zh-CN" altLang="en-US" dirty="0" smtClean="0"/>
              <a:t>存在冲突，采用多个</a:t>
            </a:r>
            <a:r>
              <a:rPr lang="en-US" altLang="zh-CN" dirty="0" smtClean="0"/>
              <a:t>hash</a:t>
            </a:r>
            <a:r>
              <a:rPr lang="zh-CN" altLang="en-US" dirty="0" smtClean="0"/>
              <a:t>算法进行</a:t>
            </a:r>
            <a:r>
              <a:rPr lang="en-US" altLang="zh-CN" dirty="0" smtClean="0"/>
              <a:t>hash</a:t>
            </a:r>
            <a:r>
              <a:rPr lang="zh-CN" altLang="en-US" dirty="0" smtClean="0"/>
              <a:t>，并控制</a:t>
            </a:r>
            <a:r>
              <a:rPr lang="en-US" altLang="zh-CN" dirty="0" smtClean="0"/>
              <a:t>bit</a:t>
            </a:r>
            <a:r>
              <a:rPr lang="en-US" altLang="zh-CN" baseline="0" dirty="0" smtClean="0"/>
              <a:t> array</a:t>
            </a:r>
            <a:r>
              <a:rPr lang="zh-CN" altLang="en-US" baseline="0" dirty="0" smtClean="0"/>
              <a:t>的长度，使得冲突几率降到最低。</a:t>
            </a:r>
            <a:endParaRPr lang="en-US" altLang="zh-CN" baseline="0" dirty="0" smtClean="0"/>
          </a:p>
          <a:p>
            <a:r>
              <a:rPr lang="zh-CN" altLang="en-US" baseline="0" dirty="0" smtClean="0"/>
              <a:t>通过该算法可以保证当多个</a:t>
            </a:r>
            <a:r>
              <a:rPr lang="en-US" altLang="zh-CN" baseline="0" dirty="0" smtClean="0"/>
              <a:t>hash</a:t>
            </a:r>
            <a:r>
              <a:rPr lang="zh-CN" altLang="en-US" baseline="0" dirty="0" smtClean="0"/>
              <a:t>函数不全为</a:t>
            </a:r>
            <a:r>
              <a:rPr lang="en-US" altLang="zh-CN" baseline="0" dirty="0" smtClean="0"/>
              <a:t>1</a:t>
            </a:r>
            <a:r>
              <a:rPr lang="zh-CN" altLang="en-US" baseline="0" dirty="0" smtClean="0"/>
              <a:t>时可以确定元素不存在，而多个</a:t>
            </a:r>
            <a:r>
              <a:rPr lang="en-US" altLang="zh-CN" baseline="0" dirty="0" smtClean="0"/>
              <a:t>hash</a:t>
            </a:r>
            <a:r>
              <a:rPr lang="zh-CN" altLang="en-US" baseline="0" dirty="0" smtClean="0"/>
              <a:t>全为</a:t>
            </a:r>
            <a:r>
              <a:rPr lang="en-US" altLang="zh-CN" baseline="0" dirty="0" smtClean="0"/>
              <a:t>1</a:t>
            </a:r>
            <a:r>
              <a:rPr lang="zh-CN" altLang="en-US" baseline="0" dirty="0" smtClean="0"/>
              <a:t>是数据很可能存在。</a:t>
            </a:r>
            <a:endParaRPr lang="en-US" altLang="zh-CN" baseline="0" dirty="0" smtClean="0"/>
          </a:p>
          <a:p>
            <a:r>
              <a:rPr lang="zh-CN" altLang="en-US" sz="1600" b="0" i="0" kern="1200" dirty="0" smtClean="0">
                <a:solidFill>
                  <a:schemeClr val="tx1"/>
                </a:solidFill>
                <a:effectLst/>
                <a:latin typeface="+mn-lt"/>
                <a:ea typeface="+mn-ea"/>
                <a:cs typeface="+mn-cs"/>
              </a:rPr>
              <a:t>实在需要删除字符串的可以使用</a:t>
            </a:r>
            <a:r>
              <a:rPr lang="en-US" altLang="zh-CN" sz="1600" b="0" i="0" kern="1200" dirty="0" smtClean="0">
                <a:solidFill>
                  <a:schemeClr val="tx1"/>
                </a:solidFill>
                <a:effectLst/>
                <a:latin typeface="+mn-lt"/>
                <a:ea typeface="+mn-ea"/>
                <a:cs typeface="+mn-cs"/>
              </a:rPr>
              <a:t>Counting </a:t>
            </a:r>
            <a:r>
              <a:rPr lang="en-US" altLang="zh-CN" sz="1600" b="0" i="0" kern="1200" dirty="0" err="1" smtClean="0">
                <a:solidFill>
                  <a:schemeClr val="tx1"/>
                </a:solidFill>
                <a:effectLst/>
                <a:latin typeface="+mn-lt"/>
                <a:ea typeface="+mn-ea"/>
                <a:cs typeface="+mn-cs"/>
              </a:rPr>
              <a:t>bloomfilter</a:t>
            </a:r>
            <a:r>
              <a:rPr lang="en-US" altLang="zh-CN" sz="1600" b="0" i="0" kern="1200" dirty="0" smtClean="0">
                <a:solidFill>
                  <a:schemeClr val="tx1"/>
                </a:solidFill>
                <a:effectLst/>
                <a:latin typeface="+mn-lt"/>
                <a:ea typeface="+mn-ea"/>
                <a:cs typeface="+mn-cs"/>
              </a:rPr>
              <a:t>(CBF)</a:t>
            </a:r>
            <a:r>
              <a:rPr lang="zh-CN" altLang="en-US" sz="1600" b="0" i="0" kern="1200" dirty="0" smtClean="0">
                <a:solidFill>
                  <a:schemeClr val="tx1"/>
                </a:solidFill>
                <a:effectLst/>
                <a:latin typeface="+mn-lt"/>
                <a:ea typeface="+mn-ea"/>
                <a:cs typeface="+mn-cs"/>
              </a:rPr>
              <a:t>，这是一种基本</a:t>
            </a:r>
            <a:r>
              <a:rPr lang="en-US" altLang="zh-CN" sz="1600" b="0" i="0" kern="1200" dirty="0" smtClean="0">
                <a:solidFill>
                  <a:schemeClr val="tx1"/>
                </a:solidFill>
                <a:effectLst/>
                <a:latin typeface="+mn-lt"/>
                <a:ea typeface="+mn-ea"/>
                <a:cs typeface="+mn-cs"/>
              </a:rPr>
              <a:t>Bloom Filter</a:t>
            </a:r>
            <a:r>
              <a:rPr lang="zh-CN" altLang="en-US" sz="1600" b="0" i="0" kern="1200" dirty="0" smtClean="0">
                <a:solidFill>
                  <a:schemeClr val="tx1"/>
                </a:solidFill>
                <a:effectLst/>
                <a:latin typeface="+mn-lt"/>
                <a:ea typeface="+mn-ea"/>
                <a:cs typeface="+mn-cs"/>
              </a:rPr>
              <a:t>的变体，</a:t>
            </a:r>
            <a:r>
              <a:rPr lang="en-US" altLang="zh-CN" sz="1600" b="0" i="0" kern="1200" dirty="0" smtClean="0">
                <a:solidFill>
                  <a:schemeClr val="tx1"/>
                </a:solidFill>
                <a:effectLst/>
                <a:latin typeface="+mn-lt"/>
                <a:ea typeface="+mn-ea"/>
                <a:cs typeface="+mn-cs"/>
              </a:rPr>
              <a:t>CBF</a:t>
            </a:r>
            <a:r>
              <a:rPr lang="zh-CN" altLang="en-US" sz="1600" b="0" i="0" kern="1200" dirty="0" smtClean="0">
                <a:solidFill>
                  <a:schemeClr val="tx1"/>
                </a:solidFill>
                <a:effectLst/>
                <a:latin typeface="+mn-lt"/>
                <a:ea typeface="+mn-ea"/>
                <a:cs typeface="+mn-cs"/>
              </a:rPr>
              <a:t>将基本</a:t>
            </a:r>
            <a:r>
              <a:rPr lang="en-US" altLang="zh-CN" sz="1600" b="0" i="0" kern="1200" dirty="0" smtClean="0">
                <a:solidFill>
                  <a:schemeClr val="tx1"/>
                </a:solidFill>
                <a:effectLst/>
                <a:latin typeface="+mn-lt"/>
                <a:ea typeface="+mn-ea"/>
                <a:cs typeface="+mn-cs"/>
              </a:rPr>
              <a:t>Bloom Filter</a:t>
            </a:r>
            <a:r>
              <a:rPr lang="zh-CN" altLang="en-US" sz="1600" b="0" i="0" kern="1200" dirty="0" smtClean="0">
                <a:solidFill>
                  <a:schemeClr val="tx1"/>
                </a:solidFill>
                <a:effectLst/>
                <a:latin typeface="+mn-lt"/>
                <a:ea typeface="+mn-ea"/>
                <a:cs typeface="+mn-cs"/>
              </a:rPr>
              <a:t>每一个</a:t>
            </a:r>
            <a:r>
              <a:rPr lang="en-US" altLang="zh-CN" sz="1600" b="0" i="0" kern="1200" dirty="0" smtClean="0">
                <a:solidFill>
                  <a:schemeClr val="tx1"/>
                </a:solidFill>
                <a:effectLst/>
                <a:latin typeface="+mn-lt"/>
                <a:ea typeface="+mn-ea"/>
                <a:cs typeface="+mn-cs"/>
              </a:rPr>
              <a:t>Bit</a:t>
            </a:r>
            <a:r>
              <a:rPr lang="zh-CN" altLang="en-US" sz="1600" b="0" i="0" kern="1200" dirty="0" smtClean="0">
                <a:solidFill>
                  <a:schemeClr val="tx1"/>
                </a:solidFill>
                <a:effectLst/>
                <a:latin typeface="+mn-lt"/>
                <a:ea typeface="+mn-ea"/>
                <a:cs typeface="+mn-cs"/>
              </a:rPr>
              <a:t>改为一个计数器，这样就可以实现删除字符串的功能了。</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24</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25</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26</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随着数据的多次</a:t>
            </a:r>
            <a:r>
              <a:rPr lang="en-US" altLang="zh-CN" dirty="0" smtClean="0"/>
              <a:t>update</a:t>
            </a:r>
            <a:r>
              <a:rPr lang="zh-CN" altLang="en-US" dirty="0" smtClean="0"/>
              <a:t>，导致数据出现在多个</a:t>
            </a:r>
            <a:r>
              <a:rPr lang="en-US" altLang="zh-CN" dirty="0" err="1" smtClean="0"/>
              <a:t>sstable</a:t>
            </a:r>
            <a:r>
              <a:rPr lang="zh-CN" altLang="en-US" dirty="0" smtClean="0"/>
              <a:t>中，那如何减少磁盘占用和优化查询效率</a:t>
            </a:r>
            <a:r>
              <a:rPr lang="zh-CN" altLang="en-US" baseline="0" dirty="0" smtClean="0"/>
              <a:t> 那就是要进行数据压缩，清除掉 旧数据</a:t>
            </a:r>
            <a:endParaRPr lang="en-US" altLang="zh-CN" baseline="0" dirty="0" smtClean="0"/>
          </a:p>
          <a:p>
            <a:r>
              <a:rPr lang="zh-CN" altLang="en-US" dirty="0" smtClean="0"/>
              <a:t>更新的实现，像 </a:t>
            </a:r>
            <a:r>
              <a:rPr lang="en-US" altLang="zh-CN" dirty="0" err="1" smtClean="0"/>
              <a:t>LevelDB</a:t>
            </a:r>
            <a:r>
              <a:rPr lang="en-US" altLang="zh-CN" dirty="0" smtClean="0"/>
              <a:t> </a:t>
            </a:r>
            <a:r>
              <a:rPr lang="zh-CN" altLang="en-US" dirty="0" smtClean="0"/>
              <a:t>和 </a:t>
            </a:r>
            <a:r>
              <a:rPr lang="en-US" altLang="zh-CN" dirty="0" smtClean="0"/>
              <a:t>Cassandra</a:t>
            </a:r>
            <a:r>
              <a:rPr lang="zh-CN" altLang="en-US" dirty="0" smtClean="0"/>
              <a:t>解决这个问题的方法是：实现了一个分层的，而不是根据文件大小来执行合并操作。这个方法可以减少在最坏情况下需要检索的文件个数，同时也减少了一次合并操作的影响。 </a:t>
            </a:r>
          </a:p>
          <a:p>
            <a:r>
              <a:rPr lang="zh-CN" altLang="en-US" dirty="0" smtClean="0"/>
              <a:t>按层合并的策略相对于上述的按文件大小合并的策略有二个关键的不同： </a:t>
            </a:r>
          </a:p>
          <a:p>
            <a:r>
              <a:rPr lang="zh-CN" altLang="en-US" dirty="0" smtClean="0"/>
              <a:t>每一层可以维护指定的文件个数，同时保证不让</a:t>
            </a:r>
            <a:r>
              <a:rPr lang="en-US" altLang="zh-CN" dirty="0" smtClean="0"/>
              <a:t>key</a:t>
            </a:r>
            <a:r>
              <a:rPr lang="zh-CN" altLang="en-US" dirty="0" smtClean="0"/>
              <a:t>重叠。也就是说把</a:t>
            </a:r>
            <a:r>
              <a:rPr lang="en-US" altLang="zh-CN" dirty="0" smtClean="0"/>
              <a:t>key</a:t>
            </a:r>
            <a:r>
              <a:rPr lang="zh-CN" altLang="en-US" dirty="0" smtClean="0"/>
              <a:t>分区到不同的文件。因此在一层查找一个</a:t>
            </a:r>
            <a:r>
              <a:rPr lang="en-US" altLang="zh-CN" dirty="0" smtClean="0"/>
              <a:t>key</a:t>
            </a:r>
            <a:r>
              <a:rPr lang="zh-CN" altLang="en-US" dirty="0" smtClean="0"/>
              <a:t>，只用查找一个文件。第一层是特殊情况，不满足上述条件，</a:t>
            </a:r>
            <a:r>
              <a:rPr lang="en-US" altLang="zh-CN" dirty="0" smtClean="0"/>
              <a:t>key</a:t>
            </a:r>
            <a:r>
              <a:rPr lang="zh-CN" altLang="en-US" dirty="0" smtClean="0"/>
              <a:t>可以分布在多个文件中。 </a:t>
            </a:r>
          </a:p>
          <a:p>
            <a:r>
              <a:rPr lang="zh-CN" altLang="en-US" dirty="0" smtClean="0"/>
              <a:t>每次，文件只会被合并到上一层的一个文件。当一层的文件数满足特定个数时，一个文件会被选出并合并到上一层。这明显不同与另一种合并方式：一些相近大小的文件被合并为一个大文件。 </a:t>
            </a:r>
          </a:p>
          <a:p>
            <a:r>
              <a:rPr lang="zh-CN" altLang="en-US" dirty="0" smtClean="0"/>
              <a:t>这些改变表明按层合并的策略减小了合并操作的影响，同时减少了空间需求。除此之外，它也有更好的读性能。但是对于大多数场景，总体的</a:t>
            </a:r>
            <a:r>
              <a:rPr lang="en-US" altLang="zh-CN" dirty="0" smtClean="0"/>
              <a:t>IO</a:t>
            </a:r>
            <a:r>
              <a:rPr lang="zh-CN" altLang="en-US" dirty="0" smtClean="0"/>
              <a:t>次数变的更多，一些更简单的写场景不适用。 </a:t>
            </a:r>
            <a:endParaRPr lang="en-US" altLang="zh-CN" dirty="0" smtClean="0"/>
          </a:p>
          <a:p>
            <a:r>
              <a:rPr lang="en-US" altLang="zh-CN" dirty="0" err="1" smtClean="0"/>
              <a:t>SSTable</a:t>
            </a:r>
            <a:r>
              <a:rPr lang="zh-CN" altLang="en-US" dirty="0" smtClean="0"/>
              <a:t>被划分到不同的</a:t>
            </a:r>
            <a:r>
              <a:rPr lang="en-US" altLang="zh-CN" dirty="0" smtClean="0"/>
              <a:t>level</a:t>
            </a:r>
            <a:r>
              <a:rPr lang="zh-CN" altLang="en-US" dirty="0" smtClean="0"/>
              <a:t>中，详细的</a:t>
            </a:r>
            <a:r>
              <a:rPr lang="en-US" altLang="zh-CN" dirty="0" smtClean="0"/>
              <a:t>Leveled Compaction</a:t>
            </a:r>
            <a:r>
              <a:rPr lang="zh-CN" altLang="en-US" dirty="0" smtClean="0"/>
              <a:t>算法描述如下：</a:t>
            </a:r>
          </a:p>
          <a:p>
            <a:r>
              <a:rPr lang="zh-CN" altLang="en-US" dirty="0" smtClean="0"/>
              <a:t>每个</a:t>
            </a:r>
            <a:r>
              <a:rPr lang="en-US" altLang="zh-CN" dirty="0" err="1" smtClean="0"/>
              <a:t>SSTable</a:t>
            </a:r>
            <a:r>
              <a:rPr lang="zh-CN" altLang="en-US" dirty="0" smtClean="0"/>
              <a:t>文件的固定大小为</a:t>
            </a:r>
            <a:r>
              <a:rPr lang="en-US" altLang="zh-CN" dirty="0" smtClean="0"/>
              <a:t>160M</a:t>
            </a:r>
          </a:p>
          <a:p>
            <a:r>
              <a:rPr lang="zh-CN" altLang="en-US" dirty="0" smtClean="0"/>
              <a:t>从</a:t>
            </a:r>
            <a:r>
              <a:rPr lang="en-US" altLang="zh-CN" dirty="0" err="1" smtClean="0"/>
              <a:t>ImmutableMemTable</a:t>
            </a:r>
            <a:r>
              <a:rPr lang="zh-CN" altLang="en-US" dirty="0" smtClean="0"/>
              <a:t>创建的</a:t>
            </a:r>
            <a:r>
              <a:rPr lang="en-US" altLang="zh-CN" dirty="0" err="1" smtClean="0"/>
              <a:t>SSTable</a:t>
            </a:r>
            <a:r>
              <a:rPr lang="zh-CN" altLang="en-US" dirty="0" smtClean="0"/>
              <a:t>文件划分到</a:t>
            </a:r>
            <a:r>
              <a:rPr lang="en-US" altLang="zh-CN" dirty="0" smtClean="0"/>
              <a:t>Level-0</a:t>
            </a:r>
            <a:r>
              <a:rPr lang="zh-CN" altLang="en-US" dirty="0" smtClean="0"/>
              <a:t>中</a:t>
            </a:r>
          </a:p>
          <a:p>
            <a:r>
              <a:rPr lang="zh-CN" altLang="en-US" dirty="0" smtClean="0"/>
              <a:t>每个</a:t>
            </a:r>
            <a:r>
              <a:rPr lang="en-US" altLang="zh-CN" dirty="0" smtClean="0"/>
              <a:t>Level</a:t>
            </a:r>
            <a:r>
              <a:rPr lang="zh-CN" altLang="en-US" dirty="0" smtClean="0"/>
              <a:t>有</a:t>
            </a:r>
            <a:r>
              <a:rPr lang="en-US" altLang="zh-CN" dirty="0" err="1" smtClean="0"/>
              <a:t>SSTable</a:t>
            </a:r>
            <a:r>
              <a:rPr lang="zh-CN" altLang="en-US" dirty="0" smtClean="0"/>
              <a:t>文件数量的限制。在除了</a:t>
            </a:r>
            <a:r>
              <a:rPr lang="en-US" altLang="zh-CN" dirty="0" smtClean="0"/>
              <a:t>Level-0</a:t>
            </a:r>
            <a:r>
              <a:rPr lang="zh-CN" altLang="en-US" dirty="0" smtClean="0"/>
              <a:t>的任意</a:t>
            </a:r>
            <a:r>
              <a:rPr lang="en-US" altLang="zh-CN" dirty="0" smtClean="0"/>
              <a:t>Level</a:t>
            </a:r>
            <a:r>
              <a:rPr lang="zh-CN" altLang="en-US" dirty="0" smtClean="0"/>
              <a:t>中，两级</a:t>
            </a:r>
            <a:r>
              <a:rPr lang="en-US" altLang="zh-CN" dirty="0" smtClean="0"/>
              <a:t>Level</a:t>
            </a:r>
            <a:r>
              <a:rPr lang="zh-CN" altLang="en-US" dirty="0" smtClean="0"/>
              <a:t>之间的</a:t>
            </a:r>
            <a:r>
              <a:rPr lang="en-US" altLang="zh-CN" dirty="0" err="1" smtClean="0"/>
              <a:t>SSTable</a:t>
            </a:r>
            <a:r>
              <a:rPr lang="zh-CN" altLang="en-US" dirty="0" smtClean="0"/>
              <a:t>文件数量呈指数级倍数。比如：</a:t>
            </a:r>
            <a:r>
              <a:rPr lang="en-US" altLang="zh-CN" dirty="0" smtClean="0"/>
              <a:t>Level-1</a:t>
            </a:r>
            <a:r>
              <a:rPr lang="zh-CN" altLang="en-US" dirty="0" smtClean="0"/>
              <a:t>中有</a:t>
            </a:r>
            <a:r>
              <a:rPr lang="en-US" altLang="zh-CN" dirty="0" smtClean="0"/>
              <a:t>10</a:t>
            </a:r>
            <a:r>
              <a:rPr lang="zh-CN" altLang="en-US" dirty="0" smtClean="0"/>
              <a:t>个</a:t>
            </a:r>
            <a:r>
              <a:rPr lang="en-US" altLang="zh-CN" dirty="0" err="1" smtClean="0"/>
              <a:t>SSTable</a:t>
            </a:r>
            <a:r>
              <a:rPr lang="zh-CN" altLang="en-US" dirty="0" smtClean="0"/>
              <a:t>文件，</a:t>
            </a:r>
            <a:r>
              <a:rPr lang="en-US" altLang="zh-CN" dirty="0" smtClean="0"/>
              <a:t>Level-2</a:t>
            </a:r>
            <a:r>
              <a:rPr lang="zh-CN" altLang="en-US" dirty="0" smtClean="0"/>
              <a:t>有</a:t>
            </a:r>
            <a:r>
              <a:rPr lang="en-US" altLang="zh-CN" dirty="0" smtClean="0"/>
              <a:t>100</a:t>
            </a:r>
            <a:r>
              <a:rPr lang="zh-CN" altLang="en-US" dirty="0" smtClean="0"/>
              <a:t>个</a:t>
            </a:r>
            <a:r>
              <a:rPr lang="en-US" altLang="zh-CN" dirty="0" err="1" smtClean="0"/>
              <a:t>SSTable</a:t>
            </a:r>
            <a:r>
              <a:rPr lang="zh-CN" altLang="en-US" dirty="0" smtClean="0"/>
              <a:t>文件</a:t>
            </a:r>
          </a:p>
          <a:p>
            <a:r>
              <a:rPr lang="zh-CN" altLang="en-US" dirty="0" smtClean="0"/>
              <a:t>在除了</a:t>
            </a:r>
            <a:r>
              <a:rPr lang="en-US" altLang="zh-CN" dirty="0" smtClean="0"/>
              <a:t>Level-0</a:t>
            </a:r>
            <a:r>
              <a:rPr lang="zh-CN" altLang="en-US" dirty="0" smtClean="0"/>
              <a:t>的任意</a:t>
            </a:r>
            <a:r>
              <a:rPr lang="en-US" altLang="zh-CN" dirty="0" smtClean="0"/>
              <a:t>Level</a:t>
            </a:r>
            <a:r>
              <a:rPr lang="zh-CN" altLang="en-US" dirty="0" smtClean="0"/>
              <a:t>中，</a:t>
            </a:r>
            <a:r>
              <a:rPr lang="en-US" altLang="zh-CN" dirty="0" err="1" smtClean="0"/>
              <a:t>SSTable</a:t>
            </a:r>
            <a:r>
              <a:rPr lang="zh-CN" altLang="en-US" dirty="0" smtClean="0"/>
              <a:t>文件之间所包含的</a:t>
            </a:r>
            <a:r>
              <a:rPr lang="en-US" altLang="zh-CN" dirty="0" smtClean="0"/>
              <a:t>key</a:t>
            </a:r>
            <a:r>
              <a:rPr lang="zh-CN" altLang="en-US" dirty="0" smtClean="0"/>
              <a:t>的范围不重叠。（也就是说，每个</a:t>
            </a:r>
            <a:r>
              <a:rPr lang="en-US" altLang="zh-CN" dirty="0" smtClean="0"/>
              <a:t>Level</a:t>
            </a:r>
            <a:r>
              <a:rPr lang="zh-CN" altLang="en-US" dirty="0" smtClean="0"/>
              <a:t>的所有</a:t>
            </a:r>
            <a:r>
              <a:rPr lang="en-US" altLang="zh-CN" dirty="0" err="1" smtClean="0"/>
              <a:t>SSTable</a:t>
            </a:r>
            <a:r>
              <a:rPr lang="zh-CN" altLang="en-US" dirty="0" smtClean="0"/>
              <a:t>文件，可以看做是一个大的</a:t>
            </a:r>
            <a:r>
              <a:rPr lang="en-US" altLang="zh-CN" dirty="0" err="1" smtClean="0"/>
              <a:t>SSTable</a:t>
            </a:r>
            <a:r>
              <a:rPr lang="zh-CN" altLang="en-US" dirty="0" smtClean="0"/>
              <a:t>文件）</a:t>
            </a:r>
          </a:p>
          <a:p>
            <a:r>
              <a:rPr lang="zh-CN" altLang="en-US" dirty="0" smtClean="0"/>
              <a:t>如果</a:t>
            </a:r>
            <a:r>
              <a:rPr lang="en-US" altLang="zh-CN" dirty="0" smtClean="0"/>
              <a:t>Level-0</a:t>
            </a:r>
            <a:r>
              <a:rPr lang="zh-CN" altLang="en-US" dirty="0" smtClean="0"/>
              <a:t>中</a:t>
            </a:r>
            <a:r>
              <a:rPr lang="en-US" altLang="zh-CN" dirty="0" err="1" smtClean="0"/>
              <a:t>SSTable</a:t>
            </a:r>
            <a:r>
              <a:rPr lang="zh-CN" altLang="en-US" dirty="0" smtClean="0"/>
              <a:t>数量超过限制（比如：</a:t>
            </a:r>
            <a:r>
              <a:rPr lang="en-US" altLang="zh-CN" dirty="0" smtClean="0"/>
              <a:t>4</a:t>
            </a:r>
            <a:r>
              <a:rPr lang="zh-CN" altLang="en-US" dirty="0" smtClean="0"/>
              <a:t>），那么自动回将这</a:t>
            </a:r>
            <a:r>
              <a:rPr lang="en-US" altLang="zh-CN" dirty="0" smtClean="0"/>
              <a:t>4</a:t>
            </a:r>
            <a:r>
              <a:rPr lang="zh-CN" altLang="en-US" dirty="0" smtClean="0"/>
              <a:t>个</a:t>
            </a:r>
            <a:r>
              <a:rPr lang="en-US" altLang="zh-CN" dirty="0" smtClean="0"/>
              <a:t>Level-0</a:t>
            </a:r>
            <a:r>
              <a:rPr lang="zh-CN" altLang="en-US" dirty="0" smtClean="0"/>
              <a:t>的</a:t>
            </a:r>
            <a:r>
              <a:rPr lang="en-US" altLang="zh-CN" dirty="0" err="1" smtClean="0"/>
              <a:t>SSTable</a:t>
            </a:r>
            <a:r>
              <a:rPr lang="zh-CN" altLang="en-US" dirty="0" smtClean="0"/>
              <a:t>文件与</a:t>
            </a:r>
            <a:r>
              <a:rPr lang="en-US" altLang="zh-CN" dirty="0" smtClean="0"/>
              <a:t>Level-1</a:t>
            </a:r>
            <a:r>
              <a:rPr lang="zh-CN" altLang="en-US" dirty="0" smtClean="0"/>
              <a:t>的所有</a:t>
            </a:r>
            <a:r>
              <a:rPr lang="en-US" altLang="zh-CN" dirty="0" smtClean="0"/>
              <a:t>10</a:t>
            </a:r>
            <a:r>
              <a:rPr lang="zh-CN" altLang="en-US" dirty="0" smtClean="0"/>
              <a:t>个</a:t>
            </a:r>
            <a:r>
              <a:rPr lang="en-US" altLang="zh-CN" dirty="0" err="1" smtClean="0"/>
              <a:t>SSTable</a:t>
            </a:r>
            <a:r>
              <a:rPr lang="zh-CN" altLang="en-US" dirty="0" smtClean="0"/>
              <a:t>文件进行</a:t>
            </a:r>
            <a:r>
              <a:rPr lang="en-US" altLang="zh-CN" dirty="0" smtClean="0"/>
              <a:t>Compaction</a:t>
            </a:r>
            <a:r>
              <a:rPr lang="zh-CN" altLang="en-US" dirty="0" smtClean="0"/>
              <a:t>。</a:t>
            </a:r>
          </a:p>
          <a:p>
            <a:r>
              <a:rPr lang="zh-CN" altLang="en-US" dirty="0" smtClean="0"/>
              <a:t>在</a:t>
            </a:r>
            <a:r>
              <a:rPr lang="en-US" altLang="zh-CN" dirty="0" smtClean="0"/>
              <a:t>Compaction</a:t>
            </a:r>
            <a:r>
              <a:rPr lang="zh-CN" altLang="en-US" dirty="0" smtClean="0"/>
              <a:t>过程中，首先对所有的</a:t>
            </a:r>
            <a:r>
              <a:rPr lang="en-US" altLang="zh-CN" dirty="0" err="1" smtClean="0"/>
              <a:t>SSTable</a:t>
            </a:r>
            <a:r>
              <a:rPr lang="zh-CN" altLang="en-US" dirty="0" smtClean="0"/>
              <a:t>文件按</a:t>
            </a:r>
            <a:r>
              <a:rPr lang="en-US" altLang="zh-CN" dirty="0" smtClean="0"/>
              <a:t>key</a:t>
            </a:r>
            <a:r>
              <a:rPr lang="zh-CN" altLang="en-US" dirty="0" smtClean="0"/>
              <a:t>进行归并排序，然后将排序后结果写入到新的</a:t>
            </a:r>
            <a:r>
              <a:rPr lang="en-US" altLang="zh-CN" dirty="0" err="1" smtClean="0"/>
              <a:t>SSTable</a:t>
            </a:r>
            <a:r>
              <a:rPr lang="zh-CN" altLang="en-US" dirty="0" smtClean="0"/>
              <a:t>文件中，如果</a:t>
            </a:r>
            <a:r>
              <a:rPr lang="en-US" altLang="zh-CN" dirty="0" err="1" smtClean="0"/>
              <a:t>SSTable</a:t>
            </a:r>
            <a:r>
              <a:rPr lang="zh-CN" altLang="en-US" dirty="0" smtClean="0"/>
              <a:t>文件大小到了</a:t>
            </a:r>
            <a:r>
              <a:rPr lang="en-US" altLang="zh-CN" dirty="0" smtClean="0"/>
              <a:t>160M</a:t>
            </a:r>
            <a:r>
              <a:rPr lang="zh-CN" altLang="en-US" dirty="0" smtClean="0"/>
              <a:t>上限，就新生成</a:t>
            </a:r>
            <a:r>
              <a:rPr lang="en-US" altLang="zh-CN" dirty="0" err="1" smtClean="0"/>
              <a:t>SSTable</a:t>
            </a:r>
            <a:r>
              <a:rPr lang="zh-CN" altLang="en-US" dirty="0" smtClean="0"/>
              <a:t>继续写。如此类推，直到写完所有数据。</a:t>
            </a:r>
          </a:p>
          <a:p>
            <a:r>
              <a:rPr lang="zh-CN" altLang="en-US" dirty="0" smtClean="0"/>
              <a:t>删除参与</a:t>
            </a:r>
            <a:r>
              <a:rPr lang="en-US" altLang="zh-CN" dirty="0" smtClean="0"/>
              <a:t>Compaction</a:t>
            </a:r>
            <a:r>
              <a:rPr lang="zh-CN" altLang="en-US" dirty="0" smtClean="0"/>
              <a:t>的</a:t>
            </a:r>
            <a:r>
              <a:rPr lang="en-US" altLang="zh-CN" dirty="0" smtClean="0"/>
              <a:t>Level-0</a:t>
            </a:r>
            <a:r>
              <a:rPr lang="zh-CN" altLang="en-US" dirty="0" smtClean="0"/>
              <a:t>的</a:t>
            </a:r>
            <a:r>
              <a:rPr lang="en-US" altLang="zh-CN" dirty="0" smtClean="0"/>
              <a:t>4</a:t>
            </a:r>
            <a:r>
              <a:rPr lang="zh-CN" altLang="en-US" dirty="0" smtClean="0"/>
              <a:t>个和</a:t>
            </a:r>
            <a:r>
              <a:rPr lang="en-US" altLang="zh-CN" dirty="0" smtClean="0"/>
              <a:t>Level-1</a:t>
            </a:r>
            <a:r>
              <a:rPr lang="zh-CN" altLang="en-US" dirty="0" smtClean="0"/>
              <a:t>的</a:t>
            </a:r>
            <a:r>
              <a:rPr lang="en-US" altLang="zh-CN" dirty="0" smtClean="0"/>
              <a:t>10</a:t>
            </a:r>
            <a:r>
              <a:rPr lang="zh-CN" altLang="en-US" dirty="0" smtClean="0"/>
              <a:t>个旧的</a:t>
            </a:r>
            <a:r>
              <a:rPr lang="en-US" altLang="zh-CN" dirty="0" err="1" smtClean="0"/>
              <a:t>SSTable</a:t>
            </a:r>
            <a:r>
              <a:rPr lang="zh-CN" altLang="en-US" dirty="0" smtClean="0"/>
              <a:t>文件</a:t>
            </a:r>
          </a:p>
          <a:p>
            <a:r>
              <a:rPr lang="zh-CN" altLang="en-US" dirty="0" smtClean="0"/>
              <a:t>此时</a:t>
            </a:r>
            <a:r>
              <a:rPr lang="en-US" altLang="zh-CN" dirty="0" smtClean="0"/>
              <a:t>Level-0</a:t>
            </a:r>
            <a:r>
              <a:rPr lang="zh-CN" altLang="en-US" dirty="0" smtClean="0"/>
              <a:t>的</a:t>
            </a:r>
            <a:r>
              <a:rPr lang="en-US" altLang="zh-CN" dirty="0" err="1" smtClean="0"/>
              <a:t>SSTable</a:t>
            </a:r>
            <a:r>
              <a:rPr lang="zh-CN" altLang="en-US" dirty="0" smtClean="0"/>
              <a:t>便</a:t>
            </a:r>
            <a:r>
              <a:rPr lang="en-US" altLang="zh-CN" dirty="0" smtClean="0"/>
              <a:t>merge</a:t>
            </a:r>
            <a:r>
              <a:rPr lang="zh-CN" altLang="en-US" dirty="0" smtClean="0"/>
              <a:t>到</a:t>
            </a:r>
            <a:r>
              <a:rPr lang="en-US" altLang="zh-CN" dirty="0" smtClean="0"/>
              <a:t>Level-1</a:t>
            </a:r>
            <a:r>
              <a:rPr lang="zh-CN" altLang="en-US" dirty="0" smtClean="0"/>
              <a:t>中了，那么如果</a:t>
            </a:r>
            <a:r>
              <a:rPr lang="en-US" altLang="zh-CN" dirty="0" smtClean="0"/>
              <a:t>Level-1</a:t>
            </a:r>
            <a:r>
              <a:rPr lang="zh-CN" altLang="en-US" dirty="0" smtClean="0"/>
              <a:t>的</a:t>
            </a:r>
            <a:r>
              <a:rPr lang="en-US" altLang="zh-CN" dirty="0" err="1" smtClean="0"/>
              <a:t>SSTable</a:t>
            </a:r>
            <a:r>
              <a:rPr lang="zh-CN" altLang="en-US" dirty="0" smtClean="0"/>
              <a:t>文件数量超过上限，那么就从</a:t>
            </a:r>
            <a:r>
              <a:rPr lang="en-US" altLang="zh-CN" dirty="0" smtClean="0"/>
              <a:t>Level-1</a:t>
            </a:r>
            <a:r>
              <a:rPr lang="zh-CN" altLang="en-US" dirty="0" smtClean="0"/>
              <a:t>中选出 </a:t>
            </a:r>
            <a:r>
              <a:rPr lang="en-US" altLang="zh-CN" b="1" dirty="0" smtClean="0"/>
              <a:t>1</a:t>
            </a:r>
            <a:r>
              <a:rPr lang="zh-CN" altLang="en-US" dirty="0" smtClean="0"/>
              <a:t> 个超量的</a:t>
            </a:r>
            <a:r>
              <a:rPr lang="en-US" altLang="zh-CN" dirty="0" err="1" smtClean="0"/>
              <a:t>SSTable</a:t>
            </a:r>
            <a:r>
              <a:rPr lang="zh-CN" altLang="en-US" dirty="0" smtClean="0"/>
              <a:t>文件，然后将其与</a:t>
            </a:r>
            <a:r>
              <a:rPr lang="en-US" altLang="zh-CN" dirty="0" smtClean="0"/>
              <a:t>Level-2</a:t>
            </a:r>
            <a:r>
              <a:rPr lang="zh-CN" altLang="en-US" dirty="0" smtClean="0"/>
              <a:t>中的</a:t>
            </a:r>
            <a:r>
              <a:rPr lang="en-US" altLang="zh-CN" dirty="0" err="1" smtClean="0"/>
              <a:t>SSTable</a:t>
            </a:r>
            <a:r>
              <a:rPr lang="zh-CN" altLang="en-US" dirty="0" smtClean="0"/>
              <a:t>文件进行</a:t>
            </a:r>
            <a:r>
              <a:rPr lang="en-US" altLang="zh-CN" dirty="0" smtClean="0"/>
              <a:t>Compaction</a:t>
            </a:r>
            <a:r>
              <a:rPr lang="zh-CN" altLang="en-US" dirty="0" smtClean="0"/>
              <a:t>。</a:t>
            </a:r>
          </a:p>
          <a:p>
            <a:pPr lvl="1"/>
            <a:r>
              <a:rPr lang="zh-CN" altLang="en-US" dirty="0" smtClean="0"/>
              <a:t>查看选出的</a:t>
            </a:r>
            <a:r>
              <a:rPr lang="en-US" altLang="zh-CN" dirty="0" smtClean="0"/>
              <a:t>Level-1 </a:t>
            </a:r>
            <a:r>
              <a:rPr lang="en-US" altLang="zh-CN" dirty="0" err="1" smtClean="0"/>
              <a:t>SSTable</a:t>
            </a:r>
            <a:r>
              <a:rPr lang="zh-CN" altLang="en-US" dirty="0" smtClean="0"/>
              <a:t>文件中</a:t>
            </a:r>
            <a:r>
              <a:rPr lang="en-US" altLang="zh-CN" dirty="0" smtClean="0"/>
              <a:t>key</a:t>
            </a:r>
            <a:r>
              <a:rPr lang="zh-CN" altLang="en-US" dirty="0" smtClean="0"/>
              <a:t>的范围</a:t>
            </a:r>
          </a:p>
          <a:p>
            <a:pPr lvl="1"/>
            <a:r>
              <a:rPr lang="zh-CN" altLang="en-US" dirty="0" smtClean="0"/>
              <a:t>从</a:t>
            </a:r>
            <a:r>
              <a:rPr lang="en-US" altLang="zh-CN" dirty="0" smtClean="0"/>
              <a:t>Level-2</a:t>
            </a:r>
            <a:r>
              <a:rPr lang="zh-CN" altLang="en-US" dirty="0" smtClean="0"/>
              <a:t>中选出能覆盖该范围的所有</a:t>
            </a:r>
            <a:r>
              <a:rPr lang="en-US" altLang="zh-CN" dirty="0" err="1" smtClean="0"/>
              <a:t>SSTable</a:t>
            </a:r>
            <a:r>
              <a:rPr lang="zh-CN" altLang="en-US" dirty="0" smtClean="0"/>
              <a:t>文件</a:t>
            </a:r>
          </a:p>
          <a:p>
            <a:pPr lvl="1"/>
            <a:r>
              <a:rPr lang="zh-CN" altLang="en-US" dirty="0" smtClean="0"/>
              <a:t>将以上的所有</a:t>
            </a:r>
            <a:r>
              <a:rPr lang="en-US" altLang="zh-CN" dirty="0" err="1" smtClean="0"/>
              <a:t>SSTable</a:t>
            </a:r>
            <a:r>
              <a:rPr lang="zh-CN" altLang="en-US" dirty="0" smtClean="0"/>
              <a:t>文件根据上面介绍的算法继续进行</a:t>
            </a:r>
            <a:r>
              <a:rPr lang="en-US" altLang="zh-CN" dirty="0" smtClean="0"/>
              <a:t>Compaction</a:t>
            </a:r>
          </a:p>
          <a:p>
            <a:r>
              <a:rPr lang="zh-CN" altLang="en-US" dirty="0" smtClean="0"/>
              <a:t>注：一般情况下，</a:t>
            </a:r>
            <a:r>
              <a:rPr lang="en-US" altLang="zh-CN" dirty="0" smtClean="0"/>
              <a:t>Level-1</a:t>
            </a:r>
            <a:r>
              <a:rPr lang="zh-CN" altLang="en-US" dirty="0" smtClean="0"/>
              <a:t>和</a:t>
            </a:r>
            <a:r>
              <a:rPr lang="en-US" altLang="zh-CN" dirty="0" smtClean="0"/>
              <a:t>Level-2</a:t>
            </a:r>
            <a:r>
              <a:rPr lang="zh-CN" altLang="en-US" dirty="0" smtClean="0"/>
              <a:t>的</a:t>
            </a:r>
            <a:r>
              <a:rPr lang="en-US" altLang="zh-CN" dirty="0" smtClean="0"/>
              <a:t>Compaction</a:t>
            </a:r>
            <a:r>
              <a:rPr lang="zh-CN" altLang="en-US" dirty="0" smtClean="0"/>
              <a:t>，只会涉及</a:t>
            </a:r>
            <a:r>
              <a:rPr lang="en-US" altLang="zh-CN" dirty="0" smtClean="0"/>
              <a:t>Level-2</a:t>
            </a:r>
            <a:r>
              <a:rPr lang="zh-CN" altLang="en-US" dirty="0" smtClean="0"/>
              <a:t>内大概</a:t>
            </a:r>
            <a:r>
              <a:rPr lang="en-US" altLang="zh-CN" dirty="0" smtClean="0"/>
              <a:t>1/10</a:t>
            </a:r>
            <a:r>
              <a:rPr lang="zh-CN" altLang="en-US" dirty="0" smtClean="0"/>
              <a:t>的</a:t>
            </a:r>
            <a:r>
              <a:rPr lang="en-US" altLang="zh-CN" dirty="0" err="1" smtClean="0"/>
              <a:t>SSTable</a:t>
            </a:r>
            <a:r>
              <a:rPr lang="zh-CN" altLang="en-US" dirty="0" smtClean="0"/>
              <a:t>文件，这样可以大 幅降低参与</a:t>
            </a:r>
            <a:r>
              <a:rPr lang="en-US" altLang="zh-CN" dirty="0" err="1" smtClean="0"/>
              <a:t>Compcation</a:t>
            </a:r>
            <a:r>
              <a:rPr lang="zh-CN" altLang="en-US" dirty="0" smtClean="0"/>
              <a:t>的</a:t>
            </a:r>
            <a:r>
              <a:rPr lang="en-US" altLang="zh-CN" dirty="0" err="1" smtClean="0"/>
              <a:t>SSTable</a:t>
            </a:r>
            <a:r>
              <a:rPr lang="zh-CN" altLang="en-US" dirty="0" smtClean="0"/>
              <a:t>文件数量（相比于</a:t>
            </a:r>
            <a:r>
              <a:rPr lang="en-US" altLang="zh-CN" dirty="0" smtClean="0"/>
              <a:t>Size-Tired Compaction</a:t>
            </a:r>
            <a:r>
              <a:rPr lang="zh-CN" altLang="en-US" dirty="0" smtClean="0"/>
              <a:t>），进一步提升提升性能</a:t>
            </a:r>
          </a:p>
          <a:p>
            <a:r>
              <a:rPr lang="zh-CN" altLang="en-US" dirty="0" smtClean="0"/>
              <a:t>如果</a:t>
            </a:r>
            <a:r>
              <a:rPr lang="en-US" altLang="zh-CN" dirty="0" smtClean="0"/>
              <a:t>Level-2</a:t>
            </a:r>
            <a:r>
              <a:rPr lang="zh-CN" altLang="en-US" dirty="0" smtClean="0"/>
              <a:t>中的文件数量超过限制，则继续按照上述算法选出超量的</a:t>
            </a:r>
            <a:r>
              <a:rPr lang="en-US" altLang="zh-CN" dirty="0" err="1" smtClean="0"/>
              <a:t>SSTable</a:t>
            </a:r>
            <a:r>
              <a:rPr lang="zh-CN" altLang="en-US" dirty="0" smtClean="0"/>
              <a:t>文件与</a:t>
            </a:r>
            <a:r>
              <a:rPr lang="en-US" altLang="zh-CN" dirty="0" smtClean="0"/>
              <a:t>Level-3</a:t>
            </a:r>
            <a:r>
              <a:rPr lang="zh-CN" altLang="en-US" dirty="0" smtClean="0"/>
              <a:t>中的</a:t>
            </a:r>
            <a:r>
              <a:rPr lang="en-US" altLang="zh-CN" dirty="0" err="1" smtClean="0"/>
              <a:t>SSTable</a:t>
            </a:r>
            <a:r>
              <a:rPr lang="zh-CN" altLang="en-US" dirty="0" smtClean="0"/>
              <a:t>文件进行</a:t>
            </a:r>
            <a:r>
              <a:rPr lang="en-US" altLang="zh-CN" dirty="0" smtClean="0"/>
              <a:t>Compaction</a:t>
            </a:r>
          </a:p>
          <a:p>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27</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超过</a:t>
            </a:r>
            <a:r>
              <a:rPr lang="en-US" altLang="zh-CN" dirty="0" smtClean="0"/>
              <a:t>1500</a:t>
            </a:r>
            <a:r>
              <a:rPr lang="zh-CN" altLang="en-US" dirty="0" smtClean="0"/>
              <a:t>家企业在使用</a:t>
            </a:r>
            <a:r>
              <a:rPr lang="en-US" altLang="zh-CN" dirty="0" err="1" smtClean="0"/>
              <a:t>cassandra</a:t>
            </a:r>
            <a:r>
              <a:rPr lang="zh-CN" altLang="en-US" dirty="0" smtClean="0"/>
              <a:t>，</a:t>
            </a:r>
            <a:r>
              <a:rPr lang="en-US" altLang="zh-CN" dirty="0" err="1" smtClean="0"/>
              <a:t>datastax</a:t>
            </a:r>
            <a:r>
              <a:rPr lang="zh-CN" altLang="en-US" dirty="0" smtClean="0"/>
              <a:t>对其进行主要开发，作为</a:t>
            </a:r>
            <a:r>
              <a:rPr lang="en-US" altLang="zh-CN" dirty="0" smtClean="0"/>
              <a:t>apache</a:t>
            </a:r>
            <a:r>
              <a:rPr lang="zh-CN" altLang="en-US" dirty="0" smtClean="0"/>
              <a:t>的顶级项目</a:t>
            </a:r>
            <a:endParaRPr lang="en-US" altLang="zh-CN" dirty="0" smtClean="0"/>
          </a:p>
          <a:p>
            <a:r>
              <a:rPr lang="zh-CN" altLang="en-US" dirty="0" smtClean="0"/>
              <a:t>苹果公司部署了超过</a:t>
            </a:r>
            <a:r>
              <a:rPr lang="en-US" altLang="zh-CN" dirty="0" smtClean="0"/>
              <a:t>75000</a:t>
            </a:r>
            <a:r>
              <a:rPr lang="zh-CN" altLang="en-US" dirty="0" smtClean="0"/>
              <a:t>个节点</a:t>
            </a:r>
            <a:r>
              <a:rPr lang="zh-CN" altLang="en-US" baseline="0" dirty="0" smtClean="0"/>
              <a:t> </a:t>
            </a:r>
            <a:r>
              <a:rPr lang="en-US" altLang="zh-CN" baseline="0" dirty="0" smtClean="0"/>
              <a:t>10PB</a:t>
            </a:r>
            <a:r>
              <a:rPr lang="zh-CN" altLang="en-US" baseline="0" dirty="0" smtClean="0"/>
              <a:t>数据</a:t>
            </a:r>
            <a:endParaRPr lang="en-US" altLang="zh-CN" baseline="0" dirty="0" smtClean="0"/>
          </a:p>
          <a:p>
            <a:r>
              <a:rPr lang="en-US" altLang="zh-CN" baseline="0" dirty="0" smtClean="0"/>
              <a:t>Netflix 2500</a:t>
            </a:r>
            <a:r>
              <a:rPr lang="zh-CN" altLang="en-US" baseline="0" dirty="0" smtClean="0"/>
              <a:t>个节点 </a:t>
            </a:r>
            <a:r>
              <a:rPr lang="en-US" altLang="zh-CN" baseline="0" dirty="0" smtClean="0"/>
              <a:t>420PB</a:t>
            </a:r>
          </a:p>
          <a:p>
            <a:r>
              <a:rPr lang="en-US" altLang="zh-CN" baseline="0" dirty="0" err="1" smtClean="0"/>
              <a:t>Ebay</a:t>
            </a:r>
            <a:r>
              <a:rPr lang="en-US" altLang="zh-CN" baseline="0" dirty="0" smtClean="0"/>
              <a:t>  100</a:t>
            </a:r>
            <a:r>
              <a:rPr lang="zh-CN" altLang="en-US" baseline="0" dirty="0" smtClean="0"/>
              <a:t>节点  </a:t>
            </a:r>
            <a:r>
              <a:rPr lang="en-US" altLang="zh-CN" baseline="0" dirty="0" smtClean="0"/>
              <a:t>250TB</a:t>
            </a:r>
            <a:r>
              <a:rPr lang="zh-CN" altLang="en-US" baseline="0" dirty="0" smtClean="0"/>
              <a:t>数据</a:t>
            </a:r>
            <a:endParaRPr lang="en-US" altLang="zh-CN" baseline="0" dirty="0" smtClean="0"/>
          </a:p>
          <a:p>
            <a:endParaRPr lang="en-US" altLang="zh-CN" baseline="0" dirty="0" smtClean="0"/>
          </a:p>
          <a:p>
            <a:r>
              <a:rPr lang="zh-CN" altLang="en-US" baseline="0" dirty="0" smtClean="0"/>
              <a:t>国内接入</a:t>
            </a:r>
            <a:r>
              <a:rPr lang="en-US" altLang="zh-CN" baseline="0" dirty="0" err="1" smtClean="0"/>
              <a:t>cassandra</a:t>
            </a:r>
            <a:r>
              <a:rPr lang="zh-CN" altLang="en-US" baseline="0" dirty="0" smtClean="0"/>
              <a:t>的公司也越来越多，淘宝也有部分使用。</a:t>
            </a:r>
            <a:endParaRPr lang="en-US" altLang="zh-CN" baseline="0" dirty="0" smtClean="0"/>
          </a:p>
          <a:p>
            <a:endParaRPr lang="en-US" altLang="zh-CN"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28</a:t>
            </a:fld>
            <a:endParaRPr lang="zh-CN" altLang="en-US"/>
          </a:p>
        </p:txBody>
      </p:sp>
    </p:spTree>
    <p:extLst>
      <p:ext uri="{BB962C8B-B14F-4D97-AF65-F5344CB8AC3E}">
        <p14:creationId xmlns:p14="http://schemas.microsoft.com/office/powerpoint/2010/main" val="327304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hbase</a:t>
            </a:r>
            <a:r>
              <a:rPr lang="zh-CN" altLang="en-US" dirty="0" smtClean="0"/>
              <a:t>之所以是</a:t>
            </a:r>
            <a:r>
              <a:rPr lang="en-US" altLang="zh-CN" dirty="0" smtClean="0"/>
              <a:t>CP</a:t>
            </a:r>
            <a:r>
              <a:rPr lang="zh-CN" altLang="en-US" dirty="0" smtClean="0"/>
              <a:t>系统</a:t>
            </a:r>
            <a:r>
              <a:rPr lang="en-US" altLang="zh-CN" dirty="0" smtClean="0"/>
              <a:t>,</a:t>
            </a:r>
            <a:r>
              <a:rPr lang="zh-CN" altLang="en-US" dirty="0" smtClean="0"/>
              <a:t>实际和底层</a:t>
            </a:r>
            <a:r>
              <a:rPr lang="en-US" altLang="zh-CN" dirty="0" smtClean="0"/>
              <a:t>HDFS</a:t>
            </a:r>
            <a:r>
              <a:rPr lang="zh-CN" altLang="en-US" dirty="0" smtClean="0"/>
              <a:t>无关</a:t>
            </a:r>
            <a:r>
              <a:rPr lang="en-US" altLang="zh-CN" dirty="0" smtClean="0"/>
              <a:t>,</a:t>
            </a:r>
            <a:r>
              <a:rPr lang="zh-CN" altLang="en-US" dirty="0" smtClean="0"/>
              <a:t>它是</a:t>
            </a:r>
            <a:r>
              <a:rPr lang="en-US" altLang="zh-CN" dirty="0" smtClean="0"/>
              <a:t>CP</a:t>
            </a:r>
            <a:r>
              <a:rPr lang="zh-CN" altLang="en-US" dirty="0" smtClean="0"/>
              <a:t>系统</a:t>
            </a:r>
            <a:r>
              <a:rPr lang="en-US" altLang="zh-CN" dirty="0" smtClean="0"/>
              <a:t>,</a:t>
            </a:r>
            <a:r>
              <a:rPr lang="zh-CN" altLang="en-US" dirty="0" smtClean="0"/>
              <a:t>是因为对每一个</a:t>
            </a:r>
            <a:r>
              <a:rPr lang="en-US" altLang="zh-CN" dirty="0" smtClean="0"/>
              <a:t>region</a:t>
            </a:r>
            <a:r>
              <a:rPr lang="zh-CN" altLang="en-US" dirty="0" smtClean="0"/>
              <a:t>同时只有一台</a:t>
            </a:r>
            <a:r>
              <a:rPr lang="en-US" altLang="zh-CN" dirty="0" smtClean="0"/>
              <a:t>region server</a:t>
            </a:r>
            <a:r>
              <a:rPr lang="zh-CN" altLang="en-US" dirty="0" smtClean="0"/>
              <a:t>为它服务</a:t>
            </a:r>
            <a:r>
              <a:rPr lang="en-US" altLang="zh-CN" dirty="0" smtClean="0"/>
              <a:t>,</a:t>
            </a:r>
            <a:r>
              <a:rPr lang="zh-CN" altLang="en-US" dirty="0" smtClean="0"/>
              <a:t>对一个</a:t>
            </a:r>
            <a:r>
              <a:rPr lang="en-US" altLang="zh-CN" dirty="0" smtClean="0"/>
              <a:t>region</a:t>
            </a:r>
            <a:r>
              <a:rPr lang="zh-CN" altLang="en-US" dirty="0" smtClean="0"/>
              <a:t>所有的操作请求</a:t>
            </a:r>
            <a:r>
              <a:rPr lang="en-US" altLang="zh-CN" dirty="0" smtClean="0"/>
              <a:t>,</a:t>
            </a:r>
            <a:r>
              <a:rPr lang="zh-CN" altLang="en-US" dirty="0" smtClean="0"/>
              <a:t>都由这一台</a:t>
            </a:r>
            <a:r>
              <a:rPr lang="en-US" altLang="zh-CN" dirty="0" smtClean="0"/>
              <a:t>region server</a:t>
            </a:r>
            <a:r>
              <a:rPr lang="zh-CN" altLang="en-US" dirty="0" smtClean="0"/>
              <a:t>来响应</a:t>
            </a:r>
            <a:r>
              <a:rPr lang="en-US" altLang="zh-CN" dirty="0" smtClean="0"/>
              <a:t>,</a:t>
            </a:r>
            <a:r>
              <a:rPr lang="zh-CN" altLang="en-US" dirty="0" smtClean="0"/>
              <a:t>自然是强一致性的</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5</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6</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Consistency</a:t>
            </a:r>
            <a:r>
              <a:rPr lang="zh-CN" altLang="en-US" dirty="0" smtClean="0"/>
              <a:t>：数据在各个节点的一致性</a:t>
            </a:r>
            <a:endParaRPr lang="en-US" altLang="zh-CN" dirty="0" smtClean="0"/>
          </a:p>
          <a:p>
            <a:r>
              <a:rPr lang="en-US" altLang="zh-CN" dirty="0" smtClean="0"/>
              <a:t>Availability</a:t>
            </a:r>
            <a:r>
              <a:rPr lang="zh-CN" altLang="en-US" dirty="0" smtClean="0"/>
              <a:t>：系统提供高可用服务</a:t>
            </a:r>
            <a:endParaRPr lang="en-US" altLang="zh-CN" dirty="0" smtClean="0"/>
          </a:p>
          <a:p>
            <a:r>
              <a:rPr lang="en-US" altLang="zh-CN" dirty="0" smtClean="0"/>
              <a:t>Partition tolerance</a:t>
            </a:r>
            <a:r>
              <a:rPr lang="zh-CN" altLang="en-US" dirty="0" smtClean="0"/>
              <a:t>：分区容忍性，能保证网络分区后能够继续提供服务。</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7</a:t>
            </a:fld>
            <a:endParaRPr lang="zh-CN" altLang="en-US"/>
          </a:p>
        </p:txBody>
      </p:sp>
    </p:spTree>
    <p:extLst>
      <p:ext uri="{BB962C8B-B14F-4D97-AF65-F5344CB8AC3E}">
        <p14:creationId xmlns:p14="http://schemas.microsoft.com/office/powerpoint/2010/main" val="194348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a:t>
            </a:r>
            <a:r>
              <a:rPr lang="en-US" altLang="zh-CN" dirty="0" err="1" smtClean="0"/>
              <a:t>cassandra</a:t>
            </a:r>
            <a:r>
              <a:rPr lang="zh-CN" altLang="en-US" dirty="0" smtClean="0"/>
              <a:t>之前，先讲讲关系数据库</a:t>
            </a:r>
            <a:endParaRPr lang="en-US" altLang="zh-CN" dirty="0" smtClean="0"/>
          </a:p>
          <a:p>
            <a:r>
              <a:rPr lang="zh-CN" altLang="en-US" dirty="0" smtClean="0"/>
              <a:t>关系数据库为单机而生，保证</a:t>
            </a:r>
            <a:r>
              <a:rPr lang="en-US" altLang="zh-CN" dirty="0" smtClean="0"/>
              <a:t>acid</a:t>
            </a:r>
            <a:r>
              <a:rPr lang="zh-CN" altLang="en-US" dirty="0" smtClean="0"/>
              <a:t>，其扩展是相当复杂的。</a:t>
            </a:r>
            <a:r>
              <a:rPr lang="en-US" altLang="zh-CN" dirty="0" smtClean="0"/>
              <a:t>ACID</a:t>
            </a:r>
            <a:r>
              <a:rPr lang="zh-CN" altLang="en-US" dirty="0" smtClean="0"/>
              <a:t>、单机结构，主从结构，</a:t>
            </a:r>
            <a:r>
              <a:rPr lang="en-US" altLang="zh-CN" dirty="0" err="1" smtClean="0"/>
              <a:t>sharding</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8</a:t>
            </a:fld>
            <a:endParaRPr lang="zh-CN" altLang="en-US"/>
          </a:p>
        </p:txBody>
      </p:sp>
    </p:spTree>
    <p:extLst>
      <p:ext uri="{BB962C8B-B14F-4D97-AF65-F5344CB8AC3E}">
        <p14:creationId xmlns:p14="http://schemas.microsoft.com/office/powerpoint/2010/main" val="1283771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单机模式下，一台服务器的负载有限，包括</a:t>
            </a:r>
            <a:r>
              <a:rPr lang="en-US" altLang="zh-CN" dirty="0" smtClean="0"/>
              <a:t>CPU</a:t>
            </a:r>
            <a:r>
              <a:rPr lang="en-US" altLang="zh-CN" baseline="0" dirty="0" smtClean="0"/>
              <a:t> </a:t>
            </a:r>
            <a:r>
              <a:rPr lang="zh-CN" altLang="en-US" baseline="0" dirty="0" smtClean="0"/>
              <a:t>内存，磁盘等都存在负载问题，而采用多机模式后，增加了处理用户请求的容量，但是单点问题转移到了存储层，</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9</a:t>
            </a:fld>
            <a:endParaRPr lang="zh-CN" altLang="en-US"/>
          </a:p>
        </p:txBody>
      </p:sp>
    </p:spTree>
    <p:extLst>
      <p:ext uri="{BB962C8B-B14F-4D97-AF65-F5344CB8AC3E}">
        <p14:creationId xmlns:p14="http://schemas.microsoft.com/office/powerpoint/2010/main" val="128377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库主从模式解决了单机读容量问题，通过主从模式，既可以保证数据存在多个副本数据存在，同时使得读性能大大提供，不过写还是存在单点问题，如果主挂了，那么写将出现停服。当然该模式中，写库和读库都存在时间差，读写库的数据可能不一致。</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10</a:t>
            </a:fld>
            <a:endParaRPr lang="zh-CN" altLang="en-US"/>
          </a:p>
        </p:txBody>
      </p:sp>
    </p:spTree>
    <p:extLst>
      <p:ext uri="{BB962C8B-B14F-4D97-AF65-F5344CB8AC3E}">
        <p14:creationId xmlns:p14="http://schemas.microsoft.com/office/powerpoint/2010/main" val="128377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为了扩展写性能，可以通过</a:t>
            </a:r>
            <a:r>
              <a:rPr lang="en-US" altLang="zh-CN" dirty="0" err="1" smtClean="0"/>
              <a:t>sharding</a:t>
            </a:r>
            <a:r>
              <a:rPr lang="zh-CN" altLang="en-US" dirty="0" smtClean="0"/>
              <a:t>，打散写请求，针对服务器来说，他解决了单点问题，有多台写服务器，但是针对数据来说，还是存在单点问题。数据写性能能够大大提高，</a:t>
            </a:r>
            <a:endParaRPr lang="en-US" altLang="zh-CN" dirty="0" smtClean="0"/>
          </a:p>
          <a:p>
            <a:r>
              <a:rPr lang="zh-CN" altLang="en-US" dirty="0" smtClean="0"/>
              <a:t>但是服务器出故障的时间增大，维护成本也加大。同时应用程序需要维护分区策略，分区策略可能会随着数据量的增大而变化，为了减少分区策略对扩展的影响，中间可以加代理层，通过代理曾来进行分区。当扩展一台写服务器，需要对数据进行重新</a:t>
            </a:r>
            <a:r>
              <a:rPr lang="en-US" altLang="zh-CN" dirty="0" smtClean="0"/>
              <a:t>shuffle</a:t>
            </a:r>
            <a:r>
              <a:rPr lang="zh-CN" altLang="en-US" dirty="0" smtClean="0"/>
              <a:t>。</a:t>
            </a:r>
            <a:endParaRPr lang="en-US" altLang="zh-CN" dirty="0" smtClean="0"/>
          </a:p>
          <a:p>
            <a:endParaRPr lang="en-US" altLang="zh-CN" dirty="0" smtClean="0"/>
          </a:p>
          <a:p>
            <a:r>
              <a:rPr lang="zh-CN" altLang="en-US" dirty="0" smtClean="0"/>
              <a:t>如果要考虑</a:t>
            </a:r>
            <a:r>
              <a:rPr lang="en-US" altLang="zh-CN" dirty="0" smtClean="0"/>
              <a:t>failover </a:t>
            </a:r>
            <a:r>
              <a:rPr lang="zh-CN" altLang="en-US" dirty="0" smtClean="0"/>
              <a:t>失败转移，那还需要做选主操作，从而进一步增大了整个数据库的维护代价。</a:t>
            </a:r>
            <a:endParaRPr lang="zh-CN" altLang="en-US" dirty="0"/>
          </a:p>
        </p:txBody>
      </p:sp>
      <p:sp>
        <p:nvSpPr>
          <p:cNvPr id="4" name="灯片编号占位符 3"/>
          <p:cNvSpPr>
            <a:spLocks noGrp="1"/>
          </p:cNvSpPr>
          <p:nvPr>
            <p:ph type="sldNum" sz="quarter" idx="10"/>
          </p:nvPr>
        </p:nvSpPr>
        <p:spPr/>
        <p:txBody>
          <a:bodyPr/>
          <a:lstStyle/>
          <a:p>
            <a:fld id="{4E2A69C5-BE61-41F5-8E5B-ABB76A002B62}" type="slidenum">
              <a:rPr lang="zh-CN" altLang="en-US" smtClean="0"/>
              <a:t>11</a:t>
            </a:fld>
            <a:endParaRPr lang="zh-CN" altLang="en-US"/>
          </a:p>
        </p:txBody>
      </p:sp>
    </p:spTree>
    <p:extLst>
      <p:ext uri="{BB962C8B-B14F-4D97-AF65-F5344CB8AC3E}">
        <p14:creationId xmlns:p14="http://schemas.microsoft.com/office/powerpoint/2010/main" val="1283771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3"/>
          <p:cNvGrpSpPr/>
          <p:nvPr userDrawn="1"/>
        </p:nvGrpSpPr>
        <p:grpSpPr>
          <a:xfrm>
            <a:off x="10699699" y="6099699"/>
            <a:ext cx="1187485" cy="415883"/>
            <a:chOff x="7461956" y="4459110"/>
            <a:chExt cx="1535289" cy="537691"/>
          </a:xfrm>
        </p:grpSpPr>
        <p:sp>
          <p:nvSpPr>
            <p:cNvPr id="3" name="对角圆角矩形 2"/>
            <p:cNvSpPr/>
            <p:nvPr userDrawn="1"/>
          </p:nvSpPr>
          <p:spPr>
            <a:xfrm>
              <a:off x="7461956" y="4459110"/>
              <a:ext cx="1535289" cy="537691"/>
            </a:xfrm>
            <a:prstGeom prst="round2Diag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3814" y="4538133"/>
              <a:ext cx="1242322" cy="345780"/>
            </a:xfrm>
            <a:prstGeom prst="rect">
              <a:avLst/>
            </a:prstGeom>
          </p:spPr>
        </p:pic>
      </p:grpSp>
      <p:grpSp>
        <p:nvGrpSpPr>
          <p:cNvPr id="6" name="组合 5"/>
          <p:cNvGrpSpPr/>
          <p:nvPr userDrawn="1"/>
        </p:nvGrpSpPr>
        <p:grpSpPr>
          <a:xfrm>
            <a:off x="202866" y="341874"/>
            <a:ext cx="576212" cy="653045"/>
            <a:chOff x="202866" y="341874"/>
            <a:chExt cx="576212" cy="653045"/>
          </a:xfrm>
        </p:grpSpPr>
        <p:sp>
          <p:nvSpPr>
            <p:cNvPr id="7" name="矩形 6"/>
            <p:cNvSpPr/>
            <p:nvPr/>
          </p:nvSpPr>
          <p:spPr>
            <a:xfrm>
              <a:off x="202866" y="341874"/>
              <a:ext cx="144016" cy="653045"/>
            </a:xfrm>
            <a:prstGeom prst="rect">
              <a:avLst/>
            </a:prstGeom>
            <a:solidFill>
              <a:srgbClr val="F58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8889" y="341874"/>
              <a:ext cx="360189" cy="653045"/>
            </a:xfrm>
            <a:prstGeom prst="rect">
              <a:avLst/>
            </a:prstGeom>
            <a:solidFill>
              <a:srgbClr val="74A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7860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组合 3"/>
          <p:cNvGrpSpPr/>
          <p:nvPr userDrawn="1"/>
        </p:nvGrpSpPr>
        <p:grpSpPr>
          <a:xfrm>
            <a:off x="10699699" y="6099699"/>
            <a:ext cx="1187485" cy="415883"/>
            <a:chOff x="7461956" y="4459110"/>
            <a:chExt cx="1535289" cy="537691"/>
          </a:xfrm>
        </p:grpSpPr>
        <p:sp>
          <p:nvSpPr>
            <p:cNvPr id="3" name="对角圆角矩形 2"/>
            <p:cNvSpPr/>
            <p:nvPr userDrawn="1"/>
          </p:nvSpPr>
          <p:spPr>
            <a:xfrm>
              <a:off x="7461956" y="4459110"/>
              <a:ext cx="1535289" cy="537691"/>
            </a:xfrm>
            <a:prstGeom prst="round2Diag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814" y="4538133"/>
              <a:ext cx="1242322" cy="345780"/>
            </a:xfrm>
            <a:prstGeom prst="rect">
              <a:avLst/>
            </a:prstGeom>
          </p:spPr>
        </p:pic>
      </p:grpSp>
      <p:grpSp>
        <p:nvGrpSpPr>
          <p:cNvPr id="7" name="组合 6"/>
          <p:cNvGrpSpPr/>
          <p:nvPr userDrawn="1"/>
        </p:nvGrpSpPr>
        <p:grpSpPr>
          <a:xfrm>
            <a:off x="202866" y="341874"/>
            <a:ext cx="576212" cy="653045"/>
            <a:chOff x="202866" y="341874"/>
            <a:chExt cx="576212" cy="653045"/>
          </a:xfrm>
        </p:grpSpPr>
        <p:sp>
          <p:nvSpPr>
            <p:cNvPr id="8" name="矩形 7"/>
            <p:cNvSpPr/>
            <p:nvPr/>
          </p:nvSpPr>
          <p:spPr>
            <a:xfrm>
              <a:off x="202866" y="341874"/>
              <a:ext cx="144016" cy="653045"/>
            </a:xfrm>
            <a:prstGeom prst="rect">
              <a:avLst/>
            </a:prstGeom>
            <a:solidFill>
              <a:srgbClr val="F58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8889" y="341874"/>
              <a:ext cx="360189" cy="653045"/>
            </a:xfrm>
            <a:prstGeom prst="rect">
              <a:avLst/>
            </a:prstGeom>
            <a:solidFill>
              <a:srgbClr val="74A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1653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10699699" y="6099699"/>
            <a:ext cx="1187485" cy="415883"/>
            <a:chOff x="7461956" y="4459110"/>
            <a:chExt cx="1535289" cy="537691"/>
          </a:xfrm>
        </p:grpSpPr>
        <p:sp>
          <p:nvSpPr>
            <p:cNvPr id="8" name="对角圆角矩形 7"/>
            <p:cNvSpPr/>
            <p:nvPr userDrawn="1"/>
          </p:nvSpPr>
          <p:spPr>
            <a:xfrm>
              <a:off x="7461956" y="4459110"/>
              <a:ext cx="1535289" cy="537691"/>
            </a:xfrm>
            <a:prstGeom prst="round2Diag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3814" y="4538133"/>
              <a:ext cx="1242322" cy="345780"/>
            </a:xfrm>
            <a:prstGeom prst="rect">
              <a:avLst/>
            </a:prstGeom>
          </p:spPr>
        </p:pic>
      </p:grpSp>
    </p:spTree>
    <p:extLst>
      <p:ext uri="{BB962C8B-B14F-4D97-AF65-F5344CB8AC3E}">
        <p14:creationId xmlns:p14="http://schemas.microsoft.com/office/powerpoint/2010/main" val="7169839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8149637"/>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74" r:id="rId3"/>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648" y="1"/>
            <a:ext cx="12236648" cy="6883115"/>
            <a:chOff x="-2032000" y="1"/>
            <a:chExt cx="16256000" cy="914400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203"/>
            <a:stretch/>
          </p:blipFill>
          <p:spPr>
            <a:xfrm>
              <a:off x="-2032000" y="1"/>
              <a:ext cx="16256000" cy="9144001"/>
            </a:xfrm>
            <a:prstGeom prst="rect">
              <a:avLst/>
            </a:prstGeom>
          </p:spPr>
        </p:pic>
        <p:grpSp>
          <p:nvGrpSpPr>
            <p:cNvPr id="6" name="组合 5"/>
            <p:cNvGrpSpPr/>
            <p:nvPr/>
          </p:nvGrpSpPr>
          <p:grpSpPr>
            <a:xfrm>
              <a:off x="456830" y="6036471"/>
              <a:ext cx="11590740" cy="1824206"/>
              <a:chOff x="1503567" y="4279043"/>
              <a:chExt cx="8693056" cy="936105"/>
            </a:xfrm>
          </p:grpSpPr>
          <p:sp>
            <p:nvSpPr>
              <p:cNvPr id="7" name="矩形 6"/>
              <p:cNvSpPr/>
              <p:nvPr/>
            </p:nvSpPr>
            <p:spPr>
              <a:xfrm>
                <a:off x="2423591" y="4279043"/>
                <a:ext cx="7773032" cy="936105"/>
              </a:xfrm>
              <a:prstGeom prst="rect">
                <a:avLst/>
              </a:prstGeom>
              <a:solidFill>
                <a:srgbClr val="74AD9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8" name="文本框 7"/>
              <p:cNvSpPr txBox="1"/>
              <p:nvPr/>
            </p:nvSpPr>
            <p:spPr>
              <a:xfrm>
                <a:off x="1503567" y="4414656"/>
                <a:ext cx="8651907" cy="629447"/>
              </a:xfrm>
              <a:prstGeom prst="rect">
                <a:avLst/>
              </a:prstGeom>
              <a:noFill/>
            </p:spPr>
            <p:txBody>
              <a:bodyPr wrap="square" rtlCol="0">
                <a:spAutoFit/>
              </a:bodyPr>
              <a:lstStyle/>
              <a:p>
                <a:pPr algn="ctr"/>
                <a:r>
                  <a:rPr kumimoji="1" lang="en-US" altLang="zh-CN" sz="5400" b="1" dirty="0" smtClean="0">
                    <a:solidFill>
                      <a:schemeClr val="bg1"/>
                    </a:solidFill>
                    <a:cs typeface="+mn-ea"/>
                    <a:sym typeface="+mn-lt"/>
                  </a:rPr>
                  <a:t>Cassandra</a:t>
                </a:r>
                <a:endParaRPr kumimoji="1" lang="en-US" altLang="zh-CN" sz="5400" b="1" dirty="0">
                  <a:solidFill>
                    <a:schemeClr val="bg1"/>
                  </a:solidFill>
                  <a:cs typeface="+mn-ea"/>
                  <a:sym typeface="+mn-lt"/>
                </a:endParaRPr>
              </a:p>
            </p:txBody>
          </p:sp>
        </p:grpSp>
      </p:grpSp>
      <p:grpSp>
        <p:nvGrpSpPr>
          <p:cNvPr id="11" name="组合 10"/>
          <p:cNvGrpSpPr/>
          <p:nvPr/>
        </p:nvGrpSpPr>
        <p:grpSpPr>
          <a:xfrm>
            <a:off x="10699699" y="6099699"/>
            <a:ext cx="1187485" cy="415883"/>
            <a:chOff x="7461956" y="4459110"/>
            <a:chExt cx="1535289" cy="537691"/>
          </a:xfrm>
        </p:grpSpPr>
        <p:sp>
          <p:nvSpPr>
            <p:cNvPr id="12" name="对角圆角矩形 11"/>
            <p:cNvSpPr/>
            <p:nvPr userDrawn="1"/>
          </p:nvSpPr>
          <p:spPr>
            <a:xfrm>
              <a:off x="7461956" y="4459110"/>
              <a:ext cx="1535289" cy="537691"/>
            </a:xfrm>
            <a:prstGeom prst="round2Diag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cs typeface="+mn-ea"/>
                <a:sym typeface="+mn-lt"/>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814" y="4538133"/>
              <a:ext cx="1242322" cy="345780"/>
            </a:xfrm>
            <a:prstGeom prst="rect">
              <a:avLst/>
            </a:prstGeom>
          </p:spPr>
        </p:pic>
      </p:grpSp>
    </p:spTree>
    <p:extLst>
      <p:ext uri="{BB962C8B-B14F-4D97-AF65-F5344CB8AC3E}">
        <p14:creationId xmlns:p14="http://schemas.microsoft.com/office/powerpoint/2010/main" val="3961602033"/>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5514889" cy="666786"/>
          </a:xfrm>
          <a:prstGeom prst="rect">
            <a:avLst/>
          </a:prstGeom>
          <a:noFill/>
        </p:spPr>
        <p:txBody>
          <a:bodyPr wrap="square" rtlCol="0">
            <a:spAutoFit/>
          </a:bodyPr>
          <a:lstStyle/>
          <a:p>
            <a:r>
              <a:rPr lang="zh-CN" altLang="en-US" sz="3733" dirty="0" smtClean="0">
                <a:solidFill>
                  <a:srgbClr val="767171"/>
                </a:solidFill>
                <a:cs typeface="+mn-ea"/>
                <a:sym typeface="+mn-lt"/>
              </a:rPr>
              <a:t>主从，读写分离</a:t>
            </a:r>
            <a:endParaRPr lang="zh-CN" altLang="en-US" sz="3733" dirty="0">
              <a:solidFill>
                <a:srgbClr val="767171"/>
              </a:solidFill>
              <a:cs typeface="+mn-ea"/>
              <a:sym typeface="+mn-lt"/>
            </a:endParaRPr>
          </a:p>
        </p:txBody>
      </p:sp>
      <p:sp>
        <p:nvSpPr>
          <p:cNvPr id="2" name="AutoShape 2" descr="Docker Architecture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ocker Architecture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953522617"/>
              </p:ext>
            </p:extLst>
          </p:nvPr>
        </p:nvGraphicFramePr>
        <p:xfrm>
          <a:off x="3427413" y="971550"/>
          <a:ext cx="6042408" cy="5564194"/>
        </p:xfrm>
        <a:graphic>
          <a:graphicData uri="http://schemas.openxmlformats.org/presentationml/2006/ole">
            <mc:AlternateContent xmlns:mc="http://schemas.openxmlformats.org/markup-compatibility/2006">
              <mc:Choice xmlns:v="urn:schemas-microsoft-com:vml" Requires="v">
                <p:oleObj spid="_x0000_s3122" name="Visio" r:id="rId4" imgW="5335936" imgH="4913190" progId="Visio.Drawing.11">
                  <p:embed/>
                </p:oleObj>
              </mc:Choice>
              <mc:Fallback>
                <p:oleObj name="Visio" r:id="rId4" imgW="5335936" imgH="4913190" progId="Visio.Drawing.11">
                  <p:embed/>
                  <p:pic>
                    <p:nvPicPr>
                      <p:cNvPr id="0" name=""/>
                      <p:cNvPicPr/>
                      <p:nvPr/>
                    </p:nvPicPr>
                    <p:blipFill>
                      <a:blip r:embed="rId5"/>
                      <a:stretch>
                        <a:fillRect/>
                      </a:stretch>
                    </p:blipFill>
                    <p:spPr>
                      <a:xfrm>
                        <a:off x="3427413" y="971550"/>
                        <a:ext cx="6042408" cy="5564194"/>
                      </a:xfrm>
                      <a:prstGeom prst="rect">
                        <a:avLst/>
                      </a:prstGeom>
                    </p:spPr>
                  </p:pic>
                </p:oleObj>
              </mc:Fallback>
            </mc:AlternateContent>
          </a:graphicData>
        </a:graphic>
      </p:graphicFrame>
    </p:spTree>
    <p:extLst>
      <p:ext uri="{BB962C8B-B14F-4D97-AF65-F5344CB8AC3E}">
        <p14:creationId xmlns:p14="http://schemas.microsoft.com/office/powerpoint/2010/main" val="75467957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5514889" cy="666786"/>
          </a:xfrm>
          <a:prstGeom prst="rect">
            <a:avLst/>
          </a:prstGeom>
          <a:noFill/>
        </p:spPr>
        <p:txBody>
          <a:bodyPr wrap="square" rtlCol="0">
            <a:spAutoFit/>
          </a:bodyPr>
          <a:lstStyle/>
          <a:p>
            <a:r>
              <a:rPr lang="en-US" altLang="zh-CN" sz="3733" dirty="0" err="1">
                <a:solidFill>
                  <a:srgbClr val="767171"/>
                </a:solidFill>
                <a:cs typeface="+mn-ea"/>
                <a:sym typeface="+mn-lt"/>
              </a:rPr>
              <a:t>sharding</a:t>
            </a:r>
            <a:endParaRPr lang="zh-CN" altLang="en-US" sz="3733" dirty="0">
              <a:solidFill>
                <a:srgbClr val="767171"/>
              </a:solidFill>
              <a:cs typeface="+mn-ea"/>
              <a:sym typeface="+mn-lt"/>
            </a:endParaRPr>
          </a:p>
        </p:txBody>
      </p:sp>
      <p:sp>
        <p:nvSpPr>
          <p:cNvPr id="2" name="AutoShape 2" descr="Docker Architecture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ocker Architecture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835623923"/>
              </p:ext>
            </p:extLst>
          </p:nvPr>
        </p:nvGraphicFramePr>
        <p:xfrm>
          <a:off x="2722563" y="930275"/>
          <a:ext cx="7777271" cy="5757010"/>
        </p:xfrm>
        <a:graphic>
          <a:graphicData uri="http://schemas.openxmlformats.org/presentationml/2006/ole">
            <mc:AlternateContent xmlns:mc="http://schemas.openxmlformats.org/markup-compatibility/2006">
              <mc:Choice xmlns:v="urn:schemas-microsoft-com:vml" Requires="v">
                <p:oleObj spid="_x0000_s4144" name="Visio" r:id="rId4" imgW="6747110" imgH="4995000" progId="Visio.Drawing.11">
                  <p:embed/>
                </p:oleObj>
              </mc:Choice>
              <mc:Fallback>
                <p:oleObj name="Visio" r:id="rId4" imgW="6747110" imgH="4995000" progId="Visio.Drawing.11">
                  <p:embed/>
                  <p:pic>
                    <p:nvPicPr>
                      <p:cNvPr id="0" name=""/>
                      <p:cNvPicPr/>
                      <p:nvPr/>
                    </p:nvPicPr>
                    <p:blipFill>
                      <a:blip r:embed="rId5"/>
                      <a:stretch>
                        <a:fillRect/>
                      </a:stretch>
                    </p:blipFill>
                    <p:spPr>
                      <a:xfrm>
                        <a:off x="2722563" y="930275"/>
                        <a:ext cx="7777271" cy="5757010"/>
                      </a:xfrm>
                      <a:prstGeom prst="rect">
                        <a:avLst/>
                      </a:prstGeom>
                    </p:spPr>
                  </p:pic>
                </p:oleObj>
              </mc:Fallback>
            </mc:AlternateContent>
          </a:graphicData>
        </a:graphic>
      </p:graphicFrame>
    </p:spTree>
    <p:extLst>
      <p:ext uri="{BB962C8B-B14F-4D97-AF65-F5344CB8AC3E}">
        <p14:creationId xmlns:p14="http://schemas.microsoft.com/office/powerpoint/2010/main" val="36628783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524289" cy="666786"/>
          </a:xfrm>
          <a:prstGeom prst="rect">
            <a:avLst/>
          </a:prstGeom>
          <a:noFill/>
        </p:spPr>
        <p:txBody>
          <a:bodyPr wrap="square" rtlCol="0">
            <a:spAutoFit/>
          </a:bodyPr>
          <a:lstStyle/>
          <a:p>
            <a:r>
              <a:rPr lang="en-US" altLang="zh-CN" sz="3733" dirty="0" err="1" smtClean="0">
                <a:solidFill>
                  <a:srgbClr val="767171"/>
                </a:solidFill>
                <a:cs typeface="+mn-ea"/>
                <a:sym typeface="+mn-lt"/>
              </a:rPr>
              <a:t>cassandra</a:t>
            </a:r>
            <a:endParaRPr lang="zh-CN" altLang="en-US" sz="3733" dirty="0">
              <a:solidFill>
                <a:srgbClr val="767171"/>
              </a:solidFill>
              <a:cs typeface="+mn-ea"/>
              <a:sym typeface="+mn-lt"/>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64783300"/>
              </p:ext>
            </p:extLst>
          </p:nvPr>
        </p:nvGraphicFramePr>
        <p:xfrm>
          <a:off x="2223190" y="1041400"/>
          <a:ext cx="5847383" cy="5714315"/>
        </p:xfrm>
        <a:graphic>
          <a:graphicData uri="http://schemas.openxmlformats.org/presentationml/2006/ole">
            <mc:AlternateContent xmlns:mc="http://schemas.openxmlformats.org/markup-compatibility/2006">
              <mc:Choice xmlns:v="urn:schemas-microsoft-com:vml" Requires="v">
                <p:oleObj spid="_x0000_s5164" name="Visio" r:id="rId4" imgW="4883733" imgH="4771980" progId="Visio.Drawing.11">
                  <p:embed/>
                </p:oleObj>
              </mc:Choice>
              <mc:Fallback>
                <p:oleObj name="Visio" r:id="rId4" imgW="4883733" imgH="4771980" progId="Visio.Drawing.11">
                  <p:embed/>
                  <p:pic>
                    <p:nvPicPr>
                      <p:cNvPr id="0" name=""/>
                      <p:cNvPicPr/>
                      <p:nvPr/>
                    </p:nvPicPr>
                    <p:blipFill>
                      <a:blip r:embed="rId5"/>
                      <a:stretch>
                        <a:fillRect/>
                      </a:stretch>
                    </p:blipFill>
                    <p:spPr>
                      <a:xfrm>
                        <a:off x="2223190" y="1041400"/>
                        <a:ext cx="5847383" cy="5714315"/>
                      </a:xfrm>
                      <a:prstGeom prst="rect">
                        <a:avLst/>
                      </a:prstGeom>
                    </p:spPr>
                  </p:pic>
                </p:oleObj>
              </mc:Fallback>
            </mc:AlternateContent>
          </a:graphicData>
        </a:graphic>
      </p:graphicFrame>
    </p:spTree>
    <p:extLst>
      <p:ext uri="{BB962C8B-B14F-4D97-AF65-F5344CB8AC3E}">
        <p14:creationId xmlns:p14="http://schemas.microsoft.com/office/powerpoint/2010/main" val="280525767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0" y="300933"/>
            <a:ext cx="8286785" cy="666786"/>
          </a:xfrm>
          <a:prstGeom prst="rect">
            <a:avLst/>
          </a:prstGeom>
          <a:noFill/>
        </p:spPr>
        <p:txBody>
          <a:bodyPr wrap="square" rtlCol="0">
            <a:spAutoFit/>
          </a:bodyPr>
          <a:lstStyle/>
          <a:p>
            <a:r>
              <a:rPr lang="zh-CN" altLang="en-US" sz="3733" dirty="0" smtClean="0">
                <a:solidFill>
                  <a:srgbClr val="767171"/>
                </a:solidFill>
                <a:cs typeface="+mn-ea"/>
                <a:sym typeface="+mn-lt"/>
              </a:rPr>
              <a:t>通信协议 </a:t>
            </a:r>
            <a:r>
              <a:rPr lang="en-US" altLang="zh-CN" sz="3733" dirty="0" smtClean="0">
                <a:solidFill>
                  <a:srgbClr val="767171"/>
                </a:solidFill>
                <a:cs typeface="+mn-ea"/>
                <a:sym typeface="+mn-lt"/>
              </a:rPr>
              <a:t>gossip</a:t>
            </a:r>
            <a:r>
              <a:rPr lang="en-US" altLang="zh-CN" sz="3733" dirty="0">
                <a:solidFill>
                  <a:srgbClr val="767171"/>
                </a:solidFill>
                <a:cs typeface="+mn-ea"/>
                <a:sym typeface="+mn-lt"/>
              </a:rPr>
              <a:t>(</a:t>
            </a:r>
            <a:r>
              <a:rPr lang="zh-CN" altLang="en-US" sz="3733" dirty="0" smtClean="0">
                <a:solidFill>
                  <a:srgbClr val="767171"/>
                </a:solidFill>
                <a:cs typeface="+mn-ea"/>
              </a:rPr>
              <a:t>谣言</a:t>
            </a:r>
            <a:r>
              <a:rPr lang="zh-CN" altLang="en-US" sz="3733" dirty="0">
                <a:solidFill>
                  <a:srgbClr val="767171"/>
                </a:solidFill>
                <a:cs typeface="+mn-ea"/>
              </a:rPr>
              <a:t>传播</a:t>
            </a:r>
            <a:r>
              <a:rPr lang="zh-CN" altLang="en-US" sz="3733" dirty="0" smtClean="0">
                <a:solidFill>
                  <a:srgbClr val="767171"/>
                </a:solidFill>
                <a:cs typeface="+mn-ea"/>
              </a:rPr>
              <a:t>算法</a:t>
            </a:r>
            <a:r>
              <a:rPr lang="en-US" altLang="zh-CN" sz="3733" dirty="0" smtClean="0">
                <a:solidFill>
                  <a:srgbClr val="767171"/>
                </a:solidFill>
                <a:cs typeface="+mn-ea"/>
              </a:rPr>
              <a:t>)</a:t>
            </a:r>
            <a:endParaRPr lang="zh-CN" altLang="en-US" sz="3733" dirty="0">
              <a:solidFill>
                <a:srgbClr val="767171"/>
              </a:solidFill>
              <a:cs typeface="+mn-ea"/>
              <a:sym typeface="+mn-lt"/>
            </a:endParaRPr>
          </a:p>
        </p:txBody>
      </p:sp>
      <p:pic>
        <p:nvPicPr>
          <p:cNvPr id="9218" name="Picture 2" descr="http://joshclemm.com/images/square/gossip_protoc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43" y="1008819"/>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982324" y="1641577"/>
            <a:ext cx="6096000" cy="4154984"/>
          </a:xfrm>
          <a:prstGeom prst="rect">
            <a:avLst/>
          </a:prstGeom>
        </p:spPr>
        <p:txBody>
          <a:bodyPr>
            <a:spAutoFit/>
          </a:bodyPr>
          <a:lstStyle/>
          <a:p>
            <a:r>
              <a:rPr lang="en-US" altLang="zh-CN" dirty="0"/>
              <a:t>Cassandra</a:t>
            </a:r>
            <a:r>
              <a:rPr lang="zh-CN" altLang="en-US" dirty="0"/>
              <a:t>主要是使用</a:t>
            </a:r>
            <a:r>
              <a:rPr lang="en-US" altLang="zh-CN" dirty="0"/>
              <a:t>Gossip</a:t>
            </a:r>
            <a:r>
              <a:rPr lang="zh-CN" altLang="en-US" dirty="0"/>
              <a:t>完成三方面的功能：</a:t>
            </a:r>
          </a:p>
          <a:p>
            <a:r>
              <a:rPr lang="en-US" altLang="zh-CN" dirty="0" smtClean="0"/>
              <a:t>1</a:t>
            </a:r>
            <a:r>
              <a:rPr lang="zh-CN" altLang="en-US" dirty="0" smtClean="0"/>
              <a:t>、失败</a:t>
            </a:r>
            <a:r>
              <a:rPr lang="zh-CN" altLang="en-US" dirty="0"/>
              <a:t>检测</a:t>
            </a:r>
          </a:p>
          <a:p>
            <a:r>
              <a:rPr lang="en-US" altLang="zh-CN" dirty="0" smtClean="0"/>
              <a:t>2</a:t>
            </a:r>
            <a:r>
              <a:rPr lang="zh-CN" altLang="en-US" dirty="0" smtClean="0"/>
              <a:t>、动态</a:t>
            </a:r>
            <a:r>
              <a:rPr lang="zh-CN" altLang="en-US" dirty="0"/>
              <a:t>负载均衡</a:t>
            </a:r>
          </a:p>
          <a:p>
            <a:r>
              <a:rPr lang="en-US" altLang="zh-CN" dirty="0" smtClean="0"/>
              <a:t>3</a:t>
            </a:r>
            <a:r>
              <a:rPr lang="zh-CN" altLang="en-US" dirty="0" smtClean="0"/>
              <a:t>、去</a:t>
            </a:r>
            <a:r>
              <a:rPr lang="zh-CN" altLang="en-US" dirty="0"/>
              <a:t>中心化的弹性</a:t>
            </a:r>
            <a:r>
              <a:rPr lang="zh-CN" altLang="en-US" dirty="0" smtClean="0"/>
              <a:t>扩展</a:t>
            </a:r>
            <a:endParaRPr lang="en-US" altLang="zh-CN" dirty="0" smtClean="0"/>
          </a:p>
          <a:p>
            <a:endParaRPr lang="en-US" altLang="zh-CN" dirty="0"/>
          </a:p>
          <a:p>
            <a:r>
              <a:rPr lang="zh-CN" altLang="en-US" dirty="0" smtClean="0"/>
              <a:t>缺点：随着拓扑结构越大，节点直接的心跳连接会越来越多，同时也占用网络带宽。</a:t>
            </a:r>
            <a:endParaRPr lang="en-US" altLang="zh-CN" dirty="0" smtClean="0"/>
          </a:p>
          <a:p>
            <a:endParaRPr lang="en-US" altLang="zh-CN" dirty="0"/>
          </a:p>
          <a:p>
            <a:r>
              <a:rPr lang="en-US" altLang="zh-CN" dirty="0" smtClean="0"/>
              <a:t>Gossip</a:t>
            </a:r>
            <a:r>
              <a:rPr lang="zh-CN" altLang="en-US" dirty="0" smtClean="0"/>
              <a:t>会限制每个路由包的大小。</a:t>
            </a:r>
            <a:endParaRPr lang="en-US" altLang="zh-CN" dirty="0" smtClean="0"/>
          </a:p>
          <a:p>
            <a:endParaRPr lang="zh-CN" altLang="en-US" dirty="0"/>
          </a:p>
        </p:txBody>
      </p:sp>
    </p:spTree>
    <p:extLst>
      <p:ext uri="{BB962C8B-B14F-4D97-AF65-F5344CB8AC3E}">
        <p14:creationId xmlns:p14="http://schemas.microsoft.com/office/powerpoint/2010/main" val="87103546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6113059" cy="666786"/>
          </a:xfrm>
          <a:prstGeom prst="rect">
            <a:avLst/>
          </a:prstGeom>
          <a:noFill/>
        </p:spPr>
        <p:txBody>
          <a:bodyPr wrap="square" rtlCol="0">
            <a:spAutoFit/>
          </a:bodyPr>
          <a:lstStyle/>
          <a:p>
            <a:r>
              <a:rPr lang="en-US" altLang="zh-CN" sz="3733" dirty="0" smtClean="0">
                <a:solidFill>
                  <a:srgbClr val="767171"/>
                </a:solidFill>
                <a:cs typeface="+mn-ea"/>
                <a:sym typeface="+mn-lt"/>
              </a:rPr>
              <a:t>DHT </a:t>
            </a:r>
            <a:r>
              <a:rPr lang="zh-CN" altLang="en-US" sz="3733" dirty="0" smtClean="0">
                <a:solidFill>
                  <a:srgbClr val="767171"/>
                </a:solidFill>
                <a:cs typeface="+mn-ea"/>
                <a:sym typeface="+mn-lt"/>
              </a:rPr>
              <a:t>一致性</a:t>
            </a:r>
            <a:r>
              <a:rPr lang="en-US" altLang="zh-CN" sz="3733" dirty="0" smtClean="0">
                <a:solidFill>
                  <a:srgbClr val="767171"/>
                </a:solidFill>
                <a:cs typeface="+mn-ea"/>
                <a:sym typeface="+mn-lt"/>
              </a:rPr>
              <a:t>hash</a:t>
            </a:r>
            <a:r>
              <a:rPr lang="zh-CN" altLang="en-US" sz="3733" dirty="0" smtClean="0">
                <a:solidFill>
                  <a:srgbClr val="767171"/>
                </a:solidFill>
                <a:cs typeface="+mn-ea"/>
                <a:sym typeface="+mn-lt"/>
              </a:rPr>
              <a:t>算法</a:t>
            </a:r>
            <a:endParaRPr lang="en-US" altLang="zh-CN" sz="3733" dirty="0" smtClean="0">
              <a:solidFill>
                <a:srgbClr val="767171"/>
              </a:solidFill>
              <a:cs typeface="+mn-ea"/>
              <a:sym typeface="+mn-l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114" y="1469595"/>
            <a:ext cx="6835645" cy="4326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16635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175737" cy="666786"/>
          </a:xfrm>
          <a:prstGeom prst="rect">
            <a:avLst/>
          </a:prstGeom>
          <a:noFill/>
        </p:spPr>
        <p:txBody>
          <a:bodyPr wrap="square" rtlCol="0">
            <a:spAutoFit/>
          </a:bodyPr>
          <a:lstStyle/>
          <a:p>
            <a:r>
              <a:rPr lang="zh-CN" altLang="en-US" sz="3733" dirty="0" smtClean="0">
                <a:solidFill>
                  <a:srgbClr val="767171"/>
                </a:solidFill>
                <a:cs typeface="+mn-ea"/>
                <a:sym typeface="+mn-lt"/>
              </a:rPr>
              <a:t>数据多副本</a:t>
            </a:r>
            <a:endParaRPr lang="zh-CN" altLang="en-US" sz="3733" dirty="0">
              <a:solidFill>
                <a:srgbClr val="767171"/>
              </a:solidFill>
              <a:cs typeface="+mn-ea"/>
              <a:sym typeface="+mn-lt"/>
            </a:endParaRPr>
          </a:p>
        </p:txBody>
      </p:sp>
      <p:sp>
        <p:nvSpPr>
          <p:cNvPr id="2" name="矩形 1"/>
          <p:cNvSpPr/>
          <p:nvPr/>
        </p:nvSpPr>
        <p:spPr>
          <a:xfrm>
            <a:off x="0" y="1008819"/>
            <a:ext cx="11673840" cy="3785652"/>
          </a:xfrm>
          <a:prstGeom prst="rect">
            <a:avLst/>
          </a:prstGeom>
        </p:spPr>
        <p:txBody>
          <a:bodyPr wrap="square">
            <a:spAutoFit/>
          </a:bodyPr>
          <a:lstStyle/>
          <a:p>
            <a:r>
              <a:rPr lang="zh-CN" altLang="en-US" dirty="0"/>
              <a:t>对于分布式存储系统，数据复制是最重要的特性，</a:t>
            </a:r>
            <a:r>
              <a:rPr lang="en-US" altLang="zh-CN" dirty="0" err="1"/>
              <a:t>cassandra</a:t>
            </a:r>
            <a:r>
              <a:rPr lang="zh-CN" altLang="en-US" dirty="0"/>
              <a:t>提供了一个复杂的数据库复制系统，容许细粒度的数据复制和一致性保证。</a:t>
            </a:r>
            <a:endParaRPr lang="en-US" altLang="zh-CN" dirty="0"/>
          </a:p>
          <a:p>
            <a:r>
              <a:rPr lang="en-US" altLang="zh-CN" dirty="0"/>
              <a:t>1</a:t>
            </a:r>
            <a:r>
              <a:rPr lang="zh-CN" altLang="en-US" dirty="0"/>
              <a:t>：</a:t>
            </a:r>
            <a:r>
              <a:rPr lang="en-US" altLang="zh-CN" dirty="0"/>
              <a:t>replication factor </a:t>
            </a:r>
            <a:r>
              <a:rPr lang="zh-CN" altLang="en-US" dirty="0"/>
              <a:t>控制数据备份数</a:t>
            </a:r>
            <a:endParaRPr lang="en-US" altLang="zh-CN" dirty="0"/>
          </a:p>
          <a:p>
            <a:r>
              <a:rPr lang="en-US" altLang="zh-CN" dirty="0"/>
              <a:t>2</a:t>
            </a:r>
            <a:r>
              <a:rPr lang="zh-CN" altLang="en-US" dirty="0"/>
              <a:t>：</a:t>
            </a:r>
            <a:r>
              <a:rPr lang="en-US" altLang="zh-CN" dirty="0"/>
              <a:t>replication strategy</a:t>
            </a:r>
            <a:r>
              <a:rPr lang="zh-CN" altLang="en-US" dirty="0"/>
              <a:t>：</a:t>
            </a:r>
            <a:r>
              <a:rPr lang="en-US" altLang="zh-CN" dirty="0" err="1"/>
              <a:t>simpleStrategy</a:t>
            </a:r>
            <a:r>
              <a:rPr lang="zh-CN" altLang="en-US" dirty="0"/>
              <a:t>（单数据中心），</a:t>
            </a:r>
            <a:r>
              <a:rPr lang="en-US" altLang="zh-CN" dirty="0" err="1"/>
              <a:t>networktopologystrategy</a:t>
            </a:r>
            <a:r>
              <a:rPr lang="zh-CN" altLang="en-US" dirty="0"/>
              <a:t>（多数据中心复制侧列）</a:t>
            </a:r>
            <a:endParaRPr lang="en-US" altLang="zh-CN" dirty="0"/>
          </a:p>
          <a:p>
            <a:r>
              <a:rPr lang="en-US" altLang="zh-CN" dirty="0"/>
              <a:t/>
            </a:r>
            <a:br>
              <a:rPr lang="en-US" altLang="zh-CN" dirty="0"/>
            </a:br>
            <a:endParaRPr lang="en-US" altLang="zh-CN" dirty="0"/>
          </a:p>
          <a:p>
            <a:r>
              <a:rPr lang="zh-CN" altLang="en-US" dirty="0"/>
              <a:t>主副本的放置</a:t>
            </a:r>
            <a:r>
              <a:rPr lang="zh-CN" altLang="en-US" dirty="0" smtClean="0"/>
              <a:t>策略由其</a:t>
            </a:r>
            <a:r>
              <a:rPr lang="en-US" altLang="zh-CN" dirty="0"/>
              <a:t>key</a:t>
            </a:r>
            <a:r>
              <a:rPr lang="zh-CN" altLang="en-US" dirty="0"/>
              <a:t>的</a:t>
            </a:r>
            <a:r>
              <a:rPr lang="en-US" altLang="zh-CN" dirty="0"/>
              <a:t>hash</a:t>
            </a:r>
            <a:r>
              <a:rPr lang="zh-CN" altLang="en-US" dirty="0"/>
              <a:t>决定，而</a:t>
            </a:r>
            <a:r>
              <a:rPr lang="zh-CN" altLang="en-US" dirty="0" smtClean="0"/>
              <a:t>其多个副本</a:t>
            </a:r>
            <a:r>
              <a:rPr lang="zh-CN" altLang="en-US" dirty="0"/>
              <a:t>的话，沿着</a:t>
            </a:r>
            <a:r>
              <a:rPr lang="en-US" altLang="zh-CN" dirty="0"/>
              <a:t>hash</a:t>
            </a:r>
            <a:r>
              <a:rPr lang="zh-CN" altLang="en-US" dirty="0"/>
              <a:t>换顺时针放置数据</a:t>
            </a:r>
            <a:r>
              <a:rPr lang="zh-CN" altLang="en-US" dirty="0" smtClean="0"/>
              <a:t>，每放置</a:t>
            </a:r>
            <a:r>
              <a:rPr lang="zh-CN" altLang="en-US" dirty="0"/>
              <a:t>一个副本，顺时针向后。通过</a:t>
            </a:r>
            <a:r>
              <a:rPr lang="en-US" altLang="zh-CN" dirty="0"/>
              <a:t>hash</a:t>
            </a:r>
            <a:r>
              <a:rPr lang="zh-CN" altLang="en-US" dirty="0"/>
              <a:t>值能够很快的找到主副本，然后快速定位其他多个副本</a:t>
            </a:r>
            <a:r>
              <a:rPr lang="zh-CN" altLang="en-US" dirty="0" smtClean="0"/>
              <a:t>。</a:t>
            </a:r>
            <a:endParaRPr lang="en-US" altLang="zh-CN" dirty="0"/>
          </a:p>
        </p:txBody>
      </p:sp>
      <p:sp>
        <p:nvSpPr>
          <p:cNvPr id="3" name="矩形 2"/>
          <p:cNvSpPr/>
          <p:nvPr/>
        </p:nvSpPr>
        <p:spPr>
          <a:xfrm>
            <a:off x="5091953" y="4794471"/>
            <a:ext cx="6096000" cy="1569660"/>
          </a:xfrm>
          <a:prstGeom prst="rect">
            <a:avLst/>
          </a:prstGeom>
        </p:spPr>
        <p:txBody>
          <a:bodyPr>
            <a:spAutoFit/>
          </a:bodyPr>
          <a:lstStyle/>
          <a:p>
            <a:r>
              <a:rPr lang="en-US" altLang="zh-CN" sz="1600" dirty="0"/>
              <a:t>CREATE KEYSPACE </a:t>
            </a:r>
            <a:r>
              <a:rPr lang="en-US" altLang="zh-CN" sz="1600" dirty="0" err="1"/>
              <a:t>AddressBook</a:t>
            </a:r>
            <a:r>
              <a:rPr lang="en-US" altLang="zh-CN" sz="1600" dirty="0"/>
              <a:t/>
            </a:r>
            <a:br>
              <a:rPr lang="en-US" altLang="zh-CN" sz="1600" dirty="0"/>
            </a:br>
            <a:r>
              <a:rPr lang="en-US" altLang="zh-CN" sz="1600" dirty="0"/>
              <a:t>WITH REPLICATION = {</a:t>
            </a:r>
            <a:br>
              <a:rPr lang="en-US" altLang="zh-CN" sz="1600" dirty="0"/>
            </a:br>
            <a:r>
              <a:rPr lang="en-US" altLang="zh-CN" sz="1600" dirty="0"/>
              <a:t>‘class’ : ‘</a:t>
            </a:r>
            <a:r>
              <a:rPr lang="en-US" altLang="zh-CN" sz="1600" dirty="0" err="1"/>
              <a:t>NetworkTopologyStrategy</a:t>
            </a:r>
            <a:r>
              <a:rPr lang="en-US" altLang="zh-CN" sz="1600" dirty="0"/>
              <a:t>’,</a:t>
            </a:r>
            <a:br>
              <a:rPr lang="en-US" altLang="zh-CN" sz="1600" dirty="0"/>
            </a:br>
            <a:r>
              <a:rPr lang="en-US" altLang="zh-CN" sz="1600" dirty="0"/>
              <a:t>‘dc1’ : 3,</a:t>
            </a:r>
            <a:br>
              <a:rPr lang="en-US" altLang="zh-CN" sz="1600" dirty="0"/>
            </a:br>
            <a:r>
              <a:rPr lang="en-US" altLang="zh-CN" sz="1600" dirty="0"/>
              <a:t>‘dc2’ : 2</a:t>
            </a:r>
            <a:br>
              <a:rPr lang="en-US" altLang="zh-CN" sz="1600" dirty="0"/>
            </a:br>
            <a:r>
              <a:rPr lang="en-US" altLang="zh-CN" sz="1600" dirty="0"/>
              <a:t>};</a:t>
            </a:r>
            <a:endParaRPr lang="zh-CN" altLang="en-US" sz="1600" dirty="0"/>
          </a:p>
        </p:txBody>
      </p:sp>
      <p:sp>
        <p:nvSpPr>
          <p:cNvPr id="4" name="矩形 3"/>
          <p:cNvSpPr/>
          <p:nvPr/>
        </p:nvSpPr>
        <p:spPr>
          <a:xfrm>
            <a:off x="212464" y="4794471"/>
            <a:ext cx="6096000" cy="1569660"/>
          </a:xfrm>
          <a:prstGeom prst="rect">
            <a:avLst/>
          </a:prstGeom>
        </p:spPr>
        <p:txBody>
          <a:bodyPr>
            <a:spAutoFit/>
          </a:bodyPr>
          <a:lstStyle/>
          <a:p>
            <a:r>
              <a:rPr lang="en-US" altLang="zh-CN" sz="1600" dirty="0"/>
              <a:t>CREATE KEYSPACE </a:t>
            </a:r>
            <a:r>
              <a:rPr lang="en-US" altLang="zh-CN" sz="1600" dirty="0" err="1"/>
              <a:t>AddressBook</a:t>
            </a:r>
            <a:r>
              <a:rPr lang="en-US" altLang="zh-CN" sz="1600" dirty="0"/>
              <a:t/>
            </a:r>
            <a:br>
              <a:rPr lang="en-US" altLang="zh-CN" sz="1600" dirty="0"/>
            </a:br>
            <a:r>
              <a:rPr lang="en-US" altLang="zh-CN" sz="1600" dirty="0"/>
              <a:t>WITH REPLICATION = {</a:t>
            </a:r>
            <a:br>
              <a:rPr lang="en-US" altLang="zh-CN" sz="1600" dirty="0"/>
            </a:br>
            <a:r>
              <a:rPr lang="en-US" altLang="zh-CN" sz="1600" dirty="0"/>
              <a:t>‘class’ : ‘</a:t>
            </a:r>
            <a:r>
              <a:rPr lang="en-US" altLang="zh-CN" sz="1600" dirty="0" err="1"/>
              <a:t>SimpleStrategy</a:t>
            </a:r>
            <a:r>
              <a:rPr lang="en-US" altLang="zh-CN" sz="1600" dirty="0"/>
              <a:t>’,</a:t>
            </a:r>
            <a:br>
              <a:rPr lang="en-US" altLang="zh-CN" sz="1600" dirty="0"/>
            </a:br>
            <a:r>
              <a:rPr lang="en-US" altLang="zh-CN" sz="1600" b="1" dirty="0"/>
              <a:t>‘</a:t>
            </a:r>
            <a:r>
              <a:rPr lang="en-US" altLang="zh-CN" sz="1600" b="1" dirty="0" err="1"/>
              <a:t>replication_factor</a:t>
            </a:r>
            <a:r>
              <a:rPr lang="en-US" altLang="zh-CN" sz="1600" b="1" dirty="0"/>
              <a:t>’ : 3</a:t>
            </a:r>
            <a:r>
              <a:rPr lang="en-US" altLang="zh-CN" sz="1600" dirty="0"/>
              <a:t/>
            </a:r>
            <a:br>
              <a:rPr lang="en-US" altLang="zh-CN" sz="1600" dirty="0"/>
            </a:br>
            <a:r>
              <a:rPr lang="en-US" altLang="zh-CN" sz="1600" dirty="0"/>
              <a:t>};</a:t>
            </a:r>
            <a:br>
              <a:rPr lang="en-US" altLang="zh-CN" sz="1600" dirty="0"/>
            </a:br>
            <a:endParaRPr lang="en-US" altLang="zh-CN" sz="1600" dirty="0"/>
          </a:p>
        </p:txBody>
      </p:sp>
    </p:spTree>
    <p:extLst>
      <p:ext uri="{BB962C8B-B14F-4D97-AF65-F5344CB8AC3E}">
        <p14:creationId xmlns:p14="http://schemas.microsoft.com/office/powerpoint/2010/main" val="225016635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45237" cy="666786"/>
          </a:xfrm>
          <a:prstGeom prst="rect">
            <a:avLst/>
          </a:prstGeom>
          <a:noFill/>
        </p:spPr>
        <p:txBody>
          <a:bodyPr wrap="square" rtlCol="0">
            <a:spAutoFit/>
          </a:bodyPr>
          <a:lstStyle/>
          <a:p>
            <a:r>
              <a:rPr lang="en-US" altLang="zh-CN" sz="3733" dirty="0" err="1">
                <a:solidFill>
                  <a:srgbClr val="767171"/>
                </a:solidFill>
                <a:cs typeface="+mn-ea"/>
                <a:sym typeface="+mn-lt"/>
              </a:rPr>
              <a:t>H</a:t>
            </a:r>
            <a:r>
              <a:rPr lang="en-US" altLang="zh-CN" sz="3733" dirty="0" err="1" smtClean="0">
                <a:solidFill>
                  <a:srgbClr val="767171"/>
                </a:solidFill>
                <a:cs typeface="+mn-ea"/>
                <a:sym typeface="+mn-lt"/>
              </a:rPr>
              <a:t>inted_handoff</a:t>
            </a:r>
            <a:endParaRPr lang="zh-CN" altLang="en-US" sz="3733" dirty="0">
              <a:solidFill>
                <a:srgbClr val="767171"/>
              </a:solidFill>
              <a:cs typeface="+mn-ea"/>
              <a:sym typeface="+mn-lt"/>
            </a:endParaRPr>
          </a:p>
        </p:txBody>
      </p:sp>
      <p:sp>
        <p:nvSpPr>
          <p:cNvPr id="4" name="TextBox 3"/>
          <p:cNvSpPr txBox="1"/>
          <p:nvPr/>
        </p:nvSpPr>
        <p:spPr>
          <a:xfrm>
            <a:off x="490654" y="1248937"/>
            <a:ext cx="11318487" cy="1200329"/>
          </a:xfrm>
          <a:prstGeom prst="rect">
            <a:avLst/>
          </a:prstGeom>
          <a:noFill/>
        </p:spPr>
        <p:txBody>
          <a:bodyPr wrap="square" rtlCol="0">
            <a:spAutoFit/>
          </a:bodyPr>
          <a:lstStyle/>
          <a:p>
            <a:r>
              <a:rPr lang="zh-CN" altLang="en-US" dirty="0" smtClean="0"/>
              <a:t>节点失败时，</a:t>
            </a:r>
            <a:r>
              <a:rPr lang="en-US" altLang="zh-CN" dirty="0" err="1" smtClean="0"/>
              <a:t>cassandra</a:t>
            </a:r>
            <a:r>
              <a:rPr lang="zh-CN" altLang="en-US" dirty="0" smtClean="0"/>
              <a:t>提供</a:t>
            </a:r>
            <a:r>
              <a:rPr lang="en-US" altLang="zh-CN" dirty="0" smtClean="0"/>
              <a:t>hinted handoff</a:t>
            </a:r>
            <a:r>
              <a:rPr lang="zh-CN" altLang="en-US" dirty="0" smtClean="0"/>
              <a:t>机制来保证错误可容忍，</a:t>
            </a:r>
            <a:r>
              <a:rPr lang="zh-CN" altLang="en-US" dirty="0" smtClean="0"/>
              <a:t>当副本</a:t>
            </a:r>
            <a:r>
              <a:rPr lang="zh-CN" altLang="en-US" dirty="0" smtClean="0"/>
              <a:t>写失败</a:t>
            </a:r>
            <a:r>
              <a:rPr lang="zh-CN" altLang="en-US" dirty="0" smtClean="0"/>
              <a:t>（副本</a:t>
            </a:r>
            <a:r>
              <a:rPr lang="zh-CN" altLang="en-US" dirty="0" smtClean="0"/>
              <a:t>节点网络不通或者宕机等），协调者</a:t>
            </a:r>
            <a:r>
              <a:rPr lang="en-US" altLang="zh-CN" dirty="0" smtClean="0"/>
              <a:t>coordinator</a:t>
            </a:r>
            <a:r>
              <a:rPr lang="zh-CN" altLang="en-US" dirty="0" smtClean="0"/>
              <a:t>节点会把数据存在自己本地，当失败节点拉起来后在进行数据写入，</a:t>
            </a:r>
            <a:endParaRPr lang="zh-CN" altLang="en-US" dirty="0"/>
          </a:p>
        </p:txBody>
      </p:sp>
    </p:spTree>
    <p:extLst>
      <p:ext uri="{BB962C8B-B14F-4D97-AF65-F5344CB8AC3E}">
        <p14:creationId xmlns:p14="http://schemas.microsoft.com/office/powerpoint/2010/main" val="13825797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22934" cy="666786"/>
          </a:xfrm>
          <a:prstGeom prst="rect">
            <a:avLst/>
          </a:prstGeom>
          <a:noFill/>
        </p:spPr>
        <p:txBody>
          <a:bodyPr wrap="square" rtlCol="0">
            <a:spAutoFit/>
          </a:bodyPr>
          <a:lstStyle/>
          <a:p>
            <a:r>
              <a:rPr lang="en-US" altLang="zh-CN" sz="3733" dirty="0" err="1" smtClean="0">
                <a:solidFill>
                  <a:srgbClr val="767171"/>
                </a:solidFill>
                <a:cs typeface="+mn-ea"/>
                <a:sym typeface="+mn-lt"/>
              </a:rPr>
              <a:t>Tunale</a:t>
            </a:r>
            <a:r>
              <a:rPr lang="en-US" altLang="zh-CN" sz="3733" dirty="0" smtClean="0">
                <a:solidFill>
                  <a:srgbClr val="767171"/>
                </a:solidFill>
                <a:cs typeface="+mn-ea"/>
                <a:sym typeface="+mn-lt"/>
              </a:rPr>
              <a:t> consistency(</a:t>
            </a:r>
            <a:r>
              <a:rPr lang="zh-CN" altLang="en-US" sz="3733" dirty="0" smtClean="0">
                <a:solidFill>
                  <a:srgbClr val="767171"/>
                </a:solidFill>
                <a:cs typeface="+mn-ea"/>
                <a:sym typeface="+mn-lt"/>
              </a:rPr>
              <a:t>可调的一致性</a:t>
            </a:r>
            <a:r>
              <a:rPr lang="en-US" altLang="zh-CN" sz="3733" dirty="0" smtClean="0">
                <a:solidFill>
                  <a:srgbClr val="767171"/>
                </a:solidFill>
                <a:cs typeface="+mn-ea"/>
                <a:sym typeface="+mn-lt"/>
              </a:rPr>
              <a:t>)</a:t>
            </a:r>
            <a:endParaRPr lang="zh-CN" altLang="en-US" sz="3733" dirty="0">
              <a:solidFill>
                <a:srgbClr val="767171"/>
              </a:solidFill>
              <a:cs typeface="+mn-ea"/>
              <a:sym typeface="+mn-lt"/>
            </a:endParaRPr>
          </a:p>
        </p:txBody>
      </p:sp>
      <p:sp>
        <p:nvSpPr>
          <p:cNvPr id="2" name="TextBox 1"/>
          <p:cNvSpPr txBox="1"/>
          <p:nvPr/>
        </p:nvSpPr>
        <p:spPr>
          <a:xfrm>
            <a:off x="334536" y="1002877"/>
            <a:ext cx="11262732" cy="6370975"/>
          </a:xfrm>
          <a:prstGeom prst="rect">
            <a:avLst/>
          </a:prstGeom>
          <a:noFill/>
        </p:spPr>
        <p:txBody>
          <a:bodyPr wrap="square" rtlCol="0">
            <a:spAutoFit/>
          </a:bodyPr>
          <a:lstStyle/>
          <a:p>
            <a:r>
              <a:rPr lang="en-US" altLang="zh-CN" dirty="0" smtClean="0"/>
              <a:t>1</a:t>
            </a:r>
            <a:r>
              <a:rPr lang="zh-CN" altLang="en-US" dirty="0" smtClean="0"/>
              <a:t>、强一致性：保证每次返回最新数据</a:t>
            </a:r>
            <a:endParaRPr lang="en-US" altLang="zh-CN" dirty="0" smtClean="0"/>
          </a:p>
          <a:p>
            <a:r>
              <a:rPr lang="en-US" altLang="zh-CN" dirty="0" smtClean="0"/>
              <a:t>2</a:t>
            </a:r>
            <a:r>
              <a:rPr lang="zh-CN" altLang="en-US" dirty="0" smtClean="0"/>
              <a:t>、最终一致性：返回数据可能是旧数据或者返回空（复制存在时间差），同时也有可能返回删除数据（当该节点还没收到删除请求时）</a:t>
            </a:r>
            <a:endParaRPr lang="en-US" altLang="zh-CN" dirty="0"/>
          </a:p>
          <a:p>
            <a:endParaRPr lang="en-US" altLang="zh-CN" dirty="0" smtClean="0"/>
          </a:p>
          <a:p>
            <a:r>
              <a:rPr lang="zh-CN" altLang="en-US" dirty="0" smtClean="0"/>
              <a:t>数据修复：</a:t>
            </a:r>
            <a:endParaRPr lang="en-US" altLang="zh-CN" dirty="0" smtClean="0"/>
          </a:p>
          <a:p>
            <a:r>
              <a:rPr lang="en-US" altLang="zh-CN" dirty="0" smtClean="0"/>
              <a:t>1</a:t>
            </a:r>
            <a:r>
              <a:rPr lang="zh-CN" altLang="en-US" dirty="0" smtClean="0"/>
              <a:t>、</a:t>
            </a:r>
            <a:r>
              <a:rPr lang="en-US" altLang="zh-CN" dirty="0" smtClean="0"/>
              <a:t>Asynchronous </a:t>
            </a:r>
            <a:r>
              <a:rPr lang="zh-CN" altLang="en-US" dirty="0" smtClean="0"/>
              <a:t>：</a:t>
            </a:r>
            <a:r>
              <a:rPr lang="en-US" altLang="zh-CN" dirty="0" err="1" smtClean="0"/>
              <a:t>read_repair_chancce</a:t>
            </a:r>
            <a:r>
              <a:rPr lang="en-US" altLang="zh-CN" dirty="0" smtClean="0"/>
              <a:t>,</a:t>
            </a:r>
            <a:r>
              <a:rPr lang="zh-CN" altLang="en-US" dirty="0" smtClean="0"/>
              <a:t>当在</a:t>
            </a:r>
            <a:r>
              <a:rPr lang="en-US" altLang="zh-CN" dirty="0" smtClean="0"/>
              <a:t>read</a:t>
            </a:r>
            <a:r>
              <a:rPr lang="zh-CN" altLang="en-US" dirty="0" smtClean="0"/>
              <a:t>的过程中如果发现数据出现冲突，</a:t>
            </a:r>
            <a:r>
              <a:rPr lang="en-US" altLang="zh-CN" dirty="0" err="1" smtClean="0"/>
              <a:t>cassandra</a:t>
            </a:r>
            <a:r>
              <a:rPr lang="zh-CN" altLang="en-US" dirty="0" smtClean="0"/>
              <a:t>会概率性的完成数据修复。（</a:t>
            </a:r>
            <a:r>
              <a:rPr lang="en-US" altLang="zh-CN" dirty="0" smtClean="0"/>
              <a:t>timestamp</a:t>
            </a:r>
            <a:r>
              <a:rPr lang="zh-CN" altLang="en-US" dirty="0" smtClean="0"/>
              <a:t>最新的数据）</a:t>
            </a:r>
            <a:endParaRPr lang="en-US" altLang="zh-CN" dirty="0" smtClean="0"/>
          </a:p>
          <a:p>
            <a:r>
              <a:rPr lang="en-US" altLang="zh-CN" dirty="0" smtClean="0"/>
              <a:t>2</a:t>
            </a:r>
            <a:r>
              <a:rPr lang="zh-CN" altLang="en-US" dirty="0" smtClean="0"/>
              <a:t>、</a:t>
            </a:r>
            <a:r>
              <a:rPr lang="en-US" altLang="zh-CN" dirty="0" smtClean="0"/>
              <a:t>Synchronous</a:t>
            </a:r>
            <a:r>
              <a:rPr lang="zh-CN" altLang="en-US" dirty="0" smtClean="0"/>
              <a:t>：每次读数据都比较</a:t>
            </a:r>
            <a:r>
              <a:rPr lang="en-US" altLang="zh-CN" dirty="0" smtClean="0"/>
              <a:t>checksum</a:t>
            </a:r>
            <a:r>
              <a:rPr lang="zh-CN" altLang="en-US" dirty="0" smtClean="0"/>
              <a:t>校验码，更新旧数据。</a:t>
            </a:r>
            <a:endParaRPr lang="en-US" altLang="zh-CN" dirty="0" smtClean="0"/>
          </a:p>
          <a:p>
            <a:r>
              <a:rPr lang="en-US" altLang="zh-CN" dirty="0" smtClean="0"/>
              <a:t>2</a:t>
            </a:r>
            <a:r>
              <a:rPr lang="zh-CN" altLang="en-US" dirty="0" smtClean="0"/>
              <a:t>、</a:t>
            </a:r>
            <a:r>
              <a:rPr lang="en-US" altLang="zh-CN" dirty="0" smtClean="0"/>
              <a:t>Manually</a:t>
            </a:r>
            <a:r>
              <a:rPr lang="zh-CN" altLang="en-US" dirty="0" smtClean="0"/>
              <a:t>：</a:t>
            </a:r>
            <a:r>
              <a:rPr lang="en-US" altLang="zh-CN" dirty="0" err="1" smtClean="0"/>
              <a:t>nodetool</a:t>
            </a:r>
            <a:r>
              <a:rPr lang="en-US" altLang="zh-CN" dirty="0" smtClean="0"/>
              <a:t> repair</a:t>
            </a:r>
            <a:r>
              <a:rPr lang="zh-CN" altLang="en-US" dirty="0" smtClean="0"/>
              <a:t>进行修复。至少保证每个</a:t>
            </a:r>
            <a:r>
              <a:rPr lang="en-US" altLang="zh-CN" dirty="0" err="1" smtClean="0"/>
              <a:t>gc_grace_seconds</a:t>
            </a:r>
            <a:r>
              <a:rPr lang="zh-CN" altLang="en-US" dirty="0" smtClean="0"/>
              <a:t>周期内进行一次，默认十天。</a:t>
            </a:r>
            <a:r>
              <a:rPr lang="en-US" altLang="zh-CN" dirty="0"/>
              <a:t/>
            </a:r>
            <a:br>
              <a:rPr lang="en-US" altLang="zh-CN" dirty="0"/>
            </a:br>
            <a:endParaRPr lang="en-US" altLang="zh-CN" dirty="0" smtClean="0"/>
          </a:p>
          <a:p>
            <a:r>
              <a:rPr lang="zh-CN" altLang="en-US" dirty="0" smtClean="0"/>
              <a:t>一致性等级：</a:t>
            </a:r>
            <a:r>
              <a:rPr lang="en-US" altLang="zh-CN" dirty="0" smtClean="0"/>
              <a:t>ANY,ONE,TWO,THREE,</a:t>
            </a:r>
            <a:r>
              <a:rPr lang="en-US" altLang="zh-CN" dirty="0" smtClean="0">
                <a:solidFill>
                  <a:srgbClr val="FF0000"/>
                </a:solidFill>
              </a:rPr>
              <a:t>QUORUM</a:t>
            </a:r>
            <a:r>
              <a:rPr lang="en-US" altLang="zh-CN" dirty="0" smtClean="0"/>
              <a:t>,SERIAL,LOCAL_QUORUM,AL</a:t>
            </a:r>
            <a:r>
              <a:rPr lang="zh-CN" altLang="en-US" dirty="0" smtClean="0"/>
              <a:t>等。</a:t>
            </a:r>
            <a:endParaRPr lang="en-US" altLang="zh-CN" dirty="0" smtClean="0"/>
          </a:p>
          <a:p>
            <a:r>
              <a:rPr lang="en-US" altLang="zh-CN" dirty="0"/>
              <a:t>Quorum </a:t>
            </a:r>
            <a:r>
              <a:rPr lang="zh-CN" altLang="en-US" dirty="0"/>
              <a:t>是读写需要指定读取的数据份数，和指定写入的份数。 </a:t>
            </a:r>
            <a:r>
              <a:rPr lang="en-US" altLang="zh-CN" dirty="0"/>
              <a:t>R+W&gt;N </a:t>
            </a:r>
            <a:r>
              <a:rPr lang="zh-CN" altLang="en-US" dirty="0"/>
              <a:t>保证强一致性</a:t>
            </a:r>
          </a:p>
          <a:p>
            <a:endParaRPr lang="en-US" altLang="zh-CN" dirty="0"/>
          </a:p>
          <a:p>
            <a:endParaRPr lang="zh-CN" altLang="en-US" dirty="0"/>
          </a:p>
        </p:txBody>
      </p:sp>
    </p:spTree>
    <p:extLst>
      <p:ext uri="{BB962C8B-B14F-4D97-AF65-F5344CB8AC3E}">
        <p14:creationId xmlns:p14="http://schemas.microsoft.com/office/powerpoint/2010/main" val="134653155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3799419" cy="666786"/>
          </a:xfrm>
          <a:prstGeom prst="rect">
            <a:avLst/>
          </a:prstGeom>
          <a:noFill/>
        </p:spPr>
        <p:txBody>
          <a:bodyPr wrap="square" rtlCol="0">
            <a:spAutoFit/>
          </a:bodyPr>
          <a:lstStyle/>
          <a:p>
            <a:r>
              <a:rPr lang="zh-CN" altLang="en-US" sz="3733" dirty="0">
                <a:solidFill>
                  <a:srgbClr val="767171"/>
                </a:solidFill>
                <a:cs typeface="+mn-ea"/>
                <a:sym typeface="+mn-lt"/>
              </a:rPr>
              <a:t>数据中心</a:t>
            </a:r>
          </a:p>
        </p:txBody>
      </p:sp>
      <p:sp>
        <p:nvSpPr>
          <p:cNvPr id="5" name="TextBox 4"/>
          <p:cNvSpPr txBox="1"/>
          <p:nvPr/>
        </p:nvSpPr>
        <p:spPr>
          <a:xfrm>
            <a:off x="747132" y="1237785"/>
            <a:ext cx="10091853" cy="1569660"/>
          </a:xfrm>
          <a:prstGeom prst="rect">
            <a:avLst/>
          </a:prstGeom>
          <a:noFill/>
        </p:spPr>
        <p:txBody>
          <a:bodyPr wrap="square" rtlCol="0">
            <a:spAutoFit/>
          </a:bodyPr>
          <a:lstStyle/>
          <a:p>
            <a:r>
              <a:rPr lang="zh-CN" altLang="en-US" dirty="0" smtClean="0"/>
              <a:t>使用多个数据中心，保存了数据在地域分布上的多副本，避免机房等出现网络断开，自然灾害等。同时也可以进行多个业务部署，备份数据中心可用于</a:t>
            </a:r>
            <a:r>
              <a:rPr lang="zh-CN" altLang="en-US" smtClean="0"/>
              <a:t>在线数据分析等</a:t>
            </a:r>
            <a:r>
              <a:rPr lang="zh-CN" altLang="en-US" dirty="0" smtClean="0"/>
              <a:t>。</a:t>
            </a:r>
            <a:endParaRPr lang="en-US" altLang="zh-CN" dirty="0" smtClean="0"/>
          </a:p>
          <a:p>
            <a:r>
              <a:rPr lang="zh-CN" altLang="en-US" dirty="0" smtClean="0"/>
              <a:t>主要提供：失败转移、负载均衡、在线备份、在线分析等</a:t>
            </a:r>
            <a:endParaRPr lang="zh-CN" altLang="en-US" dirty="0"/>
          </a:p>
        </p:txBody>
      </p:sp>
    </p:spTree>
    <p:extLst>
      <p:ext uri="{BB962C8B-B14F-4D97-AF65-F5344CB8AC3E}">
        <p14:creationId xmlns:p14="http://schemas.microsoft.com/office/powerpoint/2010/main" val="26794374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51" y="683930"/>
            <a:ext cx="8977929" cy="5682969"/>
          </a:xfrm>
          <a:prstGeom prst="rect">
            <a:avLst/>
          </a:prstGeom>
        </p:spPr>
      </p:pic>
    </p:spTree>
    <p:extLst>
      <p:ext uri="{BB962C8B-B14F-4D97-AF65-F5344CB8AC3E}">
        <p14:creationId xmlns:p14="http://schemas.microsoft.com/office/powerpoint/2010/main" val="425637054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85863" y="2564904"/>
            <a:ext cx="1161802" cy="1104677"/>
            <a:chOff x="1615877" y="1966848"/>
            <a:chExt cx="1161802" cy="1104677"/>
          </a:xfrm>
        </p:grpSpPr>
        <p:grpSp>
          <p:nvGrpSpPr>
            <p:cNvPr id="3" name="组合 2"/>
            <p:cNvGrpSpPr/>
            <p:nvPr/>
          </p:nvGrpSpPr>
          <p:grpSpPr>
            <a:xfrm>
              <a:off x="1847528" y="2292175"/>
              <a:ext cx="714376" cy="473075"/>
              <a:chOff x="5013325" y="2168526"/>
              <a:chExt cx="714376" cy="473075"/>
            </a:xfrm>
          </p:grpSpPr>
          <p:sp>
            <p:nvSpPr>
              <p:cNvPr id="5" name="Freeform 5"/>
              <p:cNvSpPr>
                <a:spLocks noEditPoints="1"/>
              </p:cNvSpPr>
              <p:nvPr/>
            </p:nvSpPr>
            <p:spPr bwMode="auto">
              <a:xfrm>
                <a:off x="5013325" y="2168526"/>
                <a:ext cx="196850" cy="473075"/>
              </a:xfrm>
              <a:custGeom>
                <a:avLst/>
                <a:gdLst>
                  <a:gd name="T0" fmla="*/ 4 w 52"/>
                  <a:gd name="T1" fmla="*/ 0 h 126"/>
                  <a:gd name="T2" fmla="*/ 0 w 52"/>
                  <a:gd name="T3" fmla="*/ 121 h 126"/>
                  <a:gd name="T4" fmla="*/ 48 w 52"/>
                  <a:gd name="T5" fmla="*/ 126 h 126"/>
                  <a:gd name="T6" fmla="*/ 52 w 52"/>
                  <a:gd name="T7" fmla="*/ 5 h 126"/>
                  <a:gd name="T8" fmla="*/ 48 w 52"/>
                  <a:gd name="T9" fmla="*/ 117 h 126"/>
                  <a:gd name="T10" fmla="*/ 9 w 52"/>
                  <a:gd name="T11" fmla="*/ 122 h 126"/>
                  <a:gd name="T12" fmla="*/ 4 w 52"/>
                  <a:gd name="T13" fmla="*/ 82 h 126"/>
                  <a:gd name="T14" fmla="*/ 9 w 52"/>
                  <a:gd name="T15" fmla="*/ 120 h 126"/>
                  <a:gd name="T16" fmla="*/ 45 w 52"/>
                  <a:gd name="T17" fmla="*/ 117 h 126"/>
                  <a:gd name="T18" fmla="*/ 48 w 52"/>
                  <a:gd name="T19" fmla="*/ 117 h 126"/>
                  <a:gd name="T20" fmla="*/ 38 w 52"/>
                  <a:gd name="T21" fmla="*/ 33 h 126"/>
                  <a:gd name="T22" fmla="*/ 42 w 52"/>
                  <a:gd name="T23" fmla="*/ 41 h 126"/>
                  <a:gd name="T24" fmla="*/ 14 w 52"/>
                  <a:gd name="T25" fmla="*/ 45 h 126"/>
                  <a:gd name="T26" fmla="*/ 10 w 52"/>
                  <a:gd name="T27" fmla="*/ 36 h 126"/>
                  <a:gd name="T28" fmla="*/ 10 w 52"/>
                  <a:gd name="T29" fmla="*/ 25 h 126"/>
                  <a:gd name="T30" fmla="*/ 14 w 52"/>
                  <a:gd name="T31" fmla="*/ 16 h 126"/>
                  <a:gd name="T32" fmla="*/ 42 w 52"/>
                  <a:gd name="T33" fmla="*/ 20 h 126"/>
                  <a:gd name="T34" fmla="*/ 38 w 52"/>
                  <a:gd name="T35" fmla="*/ 28 h 126"/>
                  <a:gd name="T36" fmla="*/ 10 w 52"/>
                  <a:gd name="T37" fmla="*/ 25 h 126"/>
                  <a:gd name="T38" fmla="*/ 17 w 52"/>
                  <a:gd name="T39" fmla="*/ 82 h 126"/>
                  <a:gd name="T40" fmla="*/ 34 w 52"/>
                  <a:gd name="T41" fmla="*/ 82 h 126"/>
                  <a:gd name="T42" fmla="*/ 30 w 52"/>
                  <a:gd name="T43" fmla="*/ 102 h 126"/>
                  <a:gd name="T44" fmla="*/ 22 w 52"/>
                  <a:gd name="T45" fmla="*/ 102 h 126"/>
                  <a:gd name="T46" fmla="*/ 30 w 52"/>
                  <a:gd name="T47" fmla="*/ 102 h 126"/>
                  <a:gd name="T48" fmla="*/ 20 w 52"/>
                  <a:gd name="T49" fmla="*/ 57 h 126"/>
                  <a:gd name="T50" fmla="*/ 38 w 52"/>
                  <a:gd name="T51" fmla="*/ 55 h 126"/>
                  <a:gd name="T52" fmla="*/ 38 w 52"/>
                  <a:gd name="T53" fmla="*/ 59 h 126"/>
                  <a:gd name="T54" fmla="*/ 48 w 52"/>
                  <a:gd name="T55" fmla="*/ 44 h 126"/>
                  <a:gd name="T56" fmla="*/ 43 w 52"/>
                  <a:gd name="T57" fmla="*/ 6 h 126"/>
                  <a:gd name="T58" fmla="*/ 7 w 52"/>
                  <a:gd name="T59" fmla="*/ 8 h 126"/>
                  <a:gd name="T60" fmla="*/ 4 w 52"/>
                  <a:gd name="T61" fmla="*/ 8 h 126"/>
                  <a:gd name="T62" fmla="*/ 43 w 52"/>
                  <a:gd name="T63" fmla="*/ 4 h 126"/>
                  <a:gd name="T64" fmla="*/ 48 w 52"/>
                  <a:gd name="T65" fmla="*/ 44 h 126"/>
                  <a:gd name="T66" fmla="*/ 32 w 52"/>
                  <a:gd name="T67" fmla="*/ 28 h 126"/>
                  <a:gd name="T68" fmla="*/ 32 w 52"/>
                  <a:gd name="T69" fmla="*/ 25 h 126"/>
                  <a:gd name="T70" fmla="*/ 30 w 52"/>
                  <a:gd name="T71" fmla="*/ 26 h 126"/>
                  <a:gd name="T72" fmla="*/ 36 w 52"/>
                  <a:gd name="T73" fmla="*/ 28 h 126"/>
                  <a:gd name="T74" fmla="*/ 38 w 52"/>
                  <a:gd name="T75" fmla="*/ 26 h 126"/>
                  <a:gd name="T76" fmla="*/ 36 w 52"/>
                  <a:gd name="T77" fmla="*/ 25 h 126"/>
                  <a:gd name="T78" fmla="*/ 36 w 52"/>
                  <a:gd name="T79" fmla="*/ 28 h 126"/>
                  <a:gd name="T80" fmla="*/ 32 w 52"/>
                  <a:gd name="T81" fmla="*/ 43 h 126"/>
                  <a:gd name="T82" fmla="*/ 32 w 52"/>
                  <a:gd name="T83" fmla="*/ 40 h 126"/>
                  <a:gd name="T84" fmla="*/ 30 w 52"/>
                  <a:gd name="T85" fmla="*/ 42 h 126"/>
                  <a:gd name="T86" fmla="*/ 36 w 52"/>
                  <a:gd name="T87" fmla="*/ 43 h 126"/>
                  <a:gd name="T88" fmla="*/ 39 w 52"/>
                  <a:gd name="T89" fmla="*/ 42 h 126"/>
                  <a:gd name="T90" fmla="*/ 36 w 52"/>
                  <a:gd name="T91" fmla="*/ 40 h 126"/>
                  <a:gd name="T92" fmla="*/ 36 w 52"/>
                  <a:gd name="T93" fmla="*/ 4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126">
                    <a:moveTo>
                      <a:pt x="48" y="0"/>
                    </a:moveTo>
                    <a:cubicBezTo>
                      <a:pt x="4" y="0"/>
                      <a:pt x="4" y="0"/>
                      <a:pt x="4" y="0"/>
                    </a:cubicBezTo>
                    <a:cubicBezTo>
                      <a:pt x="2" y="0"/>
                      <a:pt x="0" y="2"/>
                      <a:pt x="0" y="5"/>
                    </a:cubicBezTo>
                    <a:cubicBezTo>
                      <a:pt x="0" y="121"/>
                      <a:pt x="0" y="121"/>
                      <a:pt x="0" y="121"/>
                    </a:cubicBezTo>
                    <a:cubicBezTo>
                      <a:pt x="0" y="124"/>
                      <a:pt x="2" y="126"/>
                      <a:pt x="4" y="126"/>
                    </a:cubicBezTo>
                    <a:cubicBezTo>
                      <a:pt x="48" y="126"/>
                      <a:pt x="48" y="126"/>
                      <a:pt x="48" y="126"/>
                    </a:cubicBezTo>
                    <a:cubicBezTo>
                      <a:pt x="50" y="126"/>
                      <a:pt x="52" y="124"/>
                      <a:pt x="52" y="121"/>
                    </a:cubicBezTo>
                    <a:cubicBezTo>
                      <a:pt x="52" y="5"/>
                      <a:pt x="52" y="5"/>
                      <a:pt x="52" y="5"/>
                    </a:cubicBezTo>
                    <a:cubicBezTo>
                      <a:pt x="52" y="2"/>
                      <a:pt x="50" y="0"/>
                      <a:pt x="48" y="0"/>
                    </a:cubicBezTo>
                    <a:close/>
                    <a:moveTo>
                      <a:pt x="48" y="117"/>
                    </a:moveTo>
                    <a:cubicBezTo>
                      <a:pt x="48" y="120"/>
                      <a:pt x="46" y="122"/>
                      <a:pt x="43" y="122"/>
                    </a:cubicBezTo>
                    <a:cubicBezTo>
                      <a:pt x="9" y="122"/>
                      <a:pt x="9" y="122"/>
                      <a:pt x="9" y="122"/>
                    </a:cubicBezTo>
                    <a:cubicBezTo>
                      <a:pt x="6" y="122"/>
                      <a:pt x="4" y="120"/>
                      <a:pt x="4" y="117"/>
                    </a:cubicBezTo>
                    <a:cubicBezTo>
                      <a:pt x="4" y="82"/>
                      <a:pt x="4" y="82"/>
                      <a:pt x="4" y="82"/>
                    </a:cubicBezTo>
                    <a:cubicBezTo>
                      <a:pt x="7" y="117"/>
                      <a:pt x="7" y="117"/>
                      <a:pt x="7" y="117"/>
                    </a:cubicBezTo>
                    <a:cubicBezTo>
                      <a:pt x="7" y="119"/>
                      <a:pt x="8" y="120"/>
                      <a:pt x="9" y="120"/>
                    </a:cubicBezTo>
                    <a:cubicBezTo>
                      <a:pt x="43" y="120"/>
                      <a:pt x="43" y="120"/>
                      <a:pt x="43" y="120"/>
                    </a:cubicBezTo>
                    <a:cubicBezTo>
                      <a:pt x="44" y="120"/>
                      <a:pt x="45" y="119"/>
                      <a:pt x="45" y="117"/>
                    </a:cubicBezTo>
                    <a:cubicBezTo>
                      <a:pt x="48" y="82"/>
                      <a:pt x="48" y="82"/>
                      <a:pt x="48" y="82"/>
                    </a:cubicBezTo>
                    <a:lnTo>
                      <a:pt x="48" y="117"/>
                    </a:lnTo>
                    <a:close/>
                    <a:moveTo>
                      <a:pt x="14" y="33"/>
                    </a:moveTo>
                    <a:cubicBezTo>
                      <a:pt x="38" y="33"/>
                      <a:pt x="38" y="33"/>
                      <a:pt x="38" y="33"/>
                    </a:cubicBezTo>
                    <a:cubicBezTo>
                      <a:pt x="40" y="33"/>
                      <a:pt x="42" y="34"/>
                      <a:pt x="42" y="36"/>
                    </a:cubicBezTo>
                    <a:cubicBezTo>
                      <a:pt x="42" y="41"/>
                      <a:pt x="42" y="41"/>
                      <a:pt x="42" y="41"/>
                    </a:cubicBezTo>
                    <a:cubicBezTo>
                      <a:pt x="42" y="43"/>
                      <a:pt x="40" y="45"/>
                      <a:pt x="38" y="45"/>
                    </a:cubicBezTo>
                    <a:cubicBezTo>
                      <a:pt x="14" y="45"/>
                      <a:pt x="14" y="45"/>
                      <a:pt x="14" y="45"/>
                    </a:cubicBezTo>
                    <a:cubicBezTo>
                      <a:pt x="12" y="45"/>
                      <a:pt x="10" y="43"/>
                      <a:pt x="10" y="41"/>
                    </a:cubicBezTo>
                    <a:cubicBezTo>
                      <a:pt x="10" y="36"/>
                      <a:pt x="10" y="36"/>
                      <a:pt x="10" y="36"/>
                    </a:cubicBezTo>
                    <a:cubicBezTo>
                      <a:pt x="10" y="34"/>
                      <a:pt x="12" y="33"/>
                      <a:pt x="14" y="33"/>
                    </a:cubicBezTo>
                    <a:close/>
                    <a:moveTo>
                      <a:pt x="10" y="25"/>
                    </a:moveTo>
                    <a:cubicBezTo>
                      <a:pt x="10" y="20"/>
                      <a:pt x="10" y="20"/>
                      <a:pt x="10" y="20"/>
                    </a:cubicBezTo>
                    <a:cubicBezTo>
                      <a:pt x="10" y="18"/>
                      <a:pt x="12" y="16"/>
                      <a:pt x="14" y="16"/>
                    </a:cubicBezTo>
                    <a:cubicBezTo>
                      <a:pt x="38" y="16"/>
                      <a:pt x="38" y="16"/>
                      <a:pt x="38" y="16"/>
                    </a:cubicBezTo>
                    <a:cubicBezTo>
                      <a:pt x="40" y="16"/>
                      <a:pt x="42" y="18"/>
                      <a:pt x="42" y="20"/>
                    </a:cubicBezTo>
                    <a:cubicBezTo>
                      <a:pt x="42" y="25"/>
                      <a:pt x="42" y="25"/>
                      <a:pt x="42" y="25"/>
                    </a:cubicBezTo>
                    <a:cubicBezTo>
                      <a:pt x="42" y="27"/>
                      <a:pt x="40" y="28"/>
                      <a:pt x="38" y="28"/>
                    </a:cubicBezTo>
                    <a:cubicBezTo>
                      <a:pt x="14" y="28"/>
                      <a:pt x="14" y="28"/>
                      <a:pt x="14" y="28"/>
                    </a:cubicBezTo>
                    <a:cubicBezTo>
                      <a:pt x="12" y="28"/>
                      <a:pt x="10" y="27"/>
                      <a:pt x="10" y="25"/>
                    </a:cubicBezTo>
                    <a:close/>
                    <a:moveTo>
                      <a:pt x="26" y="90"/>
                    </a:moveTo>
                    <a:cubicBezTo>
                      <a:pt x="21" y="90"/>
                      <a:pt x="17" y="86"/>
                      <a:pt x="17" y="82"/>
                    </a:cubicBezTo>
                    <a:cubicBezTo>
                      <a:pt x="17" y="77"/>
                      <a:pt x="21" y="73"/>
                      <a:pt x="26" y="73"/>
                    </a:cubicBezTo>
                    <a:cubicBezTo>
                      <a:pt x="30" y="73"/>
                      <a:pt x="34" y="77"/>
                      <a:pt x="34" y="82"/>
                    </a:cubicBezTo>
                    <a:cubicBezTo>
                      <a:pt x="34" y="86"/>
                      <a:pt x="30" y="90"/>
                      <a:pt x="26" y="90"/>
                    </a:cubicBezTo>
                    <a:close/>
                    <a:moveTo>
                      <a:pt x="30" y="102"/>
                    </a:moveTo>
                    <a:cubicBezTo>
                      <a:pt x="30" y="105"/>
                      <a:pt x="28" y="106"/>
                      <a:pt x="26" y="106"/>
                    </a:cubicBezTo>
                    <a:cubicBezTo>
                      <a:pt x="24" y="106"/>
                      <a:pt x="22" y="105"/>
                      <a:pt x="22" y="102"/>
                    </a:cubicBezTo>
                    <a:cubicBezTo>
                      <a:pt x="22" y="100"/>
                      <a:pt x="24" y="98"/>
                      <a:pt x="26" y="98"/>
                    </a:cubicBezTo>
                    <a:cubicBezTo>
                      <a:pt x="28" y="98"/>
                      <a:pt x="30" y="100"/>
                      <a:pt x="30" y="102"/>
                    </a:cubicBezTo>
                    <a:close/>
                    <a:moveTo>
                      <a:pt x="22" y="59"/>
                    </a:moveTo>
                    <a:cubicBezTo>
                      <a:pt x="21" y="59"/>
                      <a:pt x="20" y="58"/>
                      <a:pt x="20" y="57"/>
                    </a:cubicBezTo>
                    <a:cubicBezTo>
                      <a:pt x="20" y="56"/>
                      <a:pt x="21" y="55"/>
                      <a:pt x="22" y="55"/>
                    </a:cubicBezTo>
                    <a:cubicBezTo>
                      <a:pt x="38" y="55"/>
                      <a:pt x="38" y="55"/>
                      <a:pt x="38" y="55"/>
                    </a:cubicBezTo>
                    <a:cubicBezTo>
                      <a:pt x="40" y="55"/>
                      <a:pt x="41" y="56"/>
                      <a:pt x="41" y="57"/>
                    </a:cubicBezTo>
                    <a:cubicBezTo>
                      <a:pt x="41" y="58"/>
                      <a:pt x="40" y="59"/>
                      <a:pt x="38" y="59"/>
                    </a:cubicBezTo>
                    <a:lnTo>
                      <a:pt x="22" y="59"/>
                    </a:lnTo>
                    <a:close/>
                    <a:moveTo>
                      <a:pt x="48" y="44"/>
                    </a:moveTo>
                    <a:cubicBezTo>
                      <a:pt x="45" y="8"/>
                      <a:pt x="45" y="8"/>
                      <a:pt x="45" y="8"/>
                    </a:cubicBezTo>
                    <a:cubicBezTo>
                      <a:pt x="45" y="7"/>
                      <a:pt x="44" y="6"/>
                      <a:pt x="43" y="6"/>
                    </a:cubicBezTo>
                    <a:cubicBezTo>
                      <a:pt x="9" y="6"/>
                      <a:pt x="9" y="6"/>
                      <a:pt x="9" y="6"/>
                    </a:cubicBezTo>
                    <a:cubicBezTo>
                      <a:pt x="8" y="6"/>
                      <a:pt x="7" y="7"/>
                      <a:pt x="7" y="8"/>
                    </a:cubicBezTo>
                    <a:cubicBezTo>
                      <a:pt x="4" y="44"/>
                      <a:pt x="4" y="44"/>
                      <a:pt x="4" y="44"/>
                    </a:cubicBezTo>
                    <a:cubicBezTo>
                      <a:pt x="4" y="8"/>
                      <a:pt x="4" y="8"/>
                      <a:pt x="4" y="8"/>
                    </a:cubicBezTo>
                    <a:cubicBezTo>
                      <a:pt x="4" y="6"/>
                      <a:pt x="6" y="4"/>
                      <a:pt x="9" y="4"/>
                    </a:cubicBezTo>
                    <a:cubicBezTo>
                      <a:pt x="43" y="4"/>
                      <a:pt x="43" y="4"/>
                      <a:pt x="43" y="4"/>
                    </a:cubicBezTo>
                    <a:cubicBezTo>
                      <a:pt x="46" y="4"/>
                      <a:pt x="48" y="6"/>
                      <a:pt x="48" y="8"/>
                    </a:cubicBezTo>
                    <a:lnTo>
                      <a:pt x="48" y="44"/>
                    </a:lnTo>
                    <a:close/>
                    <a:moveTo>
                      <a:pt x="31" y="28"/>
                    </a:moveTo>
                    <a:cubicBezTo>
                      <a:pt x="32" y="28"/>
                      <a:pt x="32" y="28"/>
                      <a:pt x="32" y="28"/>
                    </a:cubicBezTo>
                    <a:cubicBezTo>
                      <a:pt x="33" y="28"/>
                      <a:pt x="34" y="27"/>
                      <a:pt x="34" y="26"/>
                    </a:cubicBezTo>
                    <a:cubicBezTo>
                      <a:pt x="34" y="25"/>
                      <a:pt x="33" y="25"/>
                      <a:pt x="32" y="25"/>
                    </a:cubicBezTo>
                    <a:cubicBezTo>
                      <a:pt x="31" y="25"/>
                      <a:pt x="31" y="25"/>
                      <a:pt x="31" y="25"/>
                    </a:cubicBezTo>
                    <a:cubicBezTo>
                      <a:pt x="31" y="25"/>
                      <a:pt x="30" y="25"/>
                      <a:pt x="30" y="26"/>
                    </a:cubicBezTo>
                    <a:cubicBezTo>
                      <a:pt x="30" y="27"/>
                      <a:pt x="31" y="28"/>
                      <a:pt x="31" y="28"/>
                    </a:cubicBezTo>
                    <a:close/>
                    <a:moveTo>
                      <a:pt x="36" y="28"/>
                    </a:moveTo>
                    <a:cubicBezTo>
                      <a:pt x="37" y="28"/>
                      <a:pt x="37" y="28"/>
                      <a:pt x="37" y="28"/>
                    </a:cubicBezTo>
                    <a:cubicBezTo>
                      <a:pt x="38" y="28"/>
                      <a:pt x="38" y="27"/>
                      <a:pt x="38" y="26"/>
                    </a:cubicBezTo>
                    <a:cubicBezTo>
                      <a:pt x="38" y="25"/>
                      <a:pt x="38" y="25"/>
                      <a:pt x="37" y="25"/>
                    </a:cubicBezTo>
                    <a:cubicBezTo>
                      <a:pt x="36" y="25"/>
                      <a:pt x="36" y="25"/>
                      <a:pt x="36" y="25"/>
                    </a:cubicBezTo>
                    <a:cubicBezTo>
                      <a:pt x="35" y="25"/>
                      <a:pt x="35" y="25"/>
                      <a:pt x="35" y="26"/>
                    </a:cubicBezTo>
                    <a:cubicBezTo>
                      <a:pt x="35" y="27"/>
                      <a:pt x="35" y="28"/>
                      <a:pt x="36" y="28"/>
                    </a:cubicBezTo>
                    <a:close/>
                    <a:moveTo>
                      <a:pt x="32" y="43"/>
                    </a:moveTo>
                    <a:cubicBezTo>
                      <a:pt x="32" y="43"/>
                      <a:pt x="32" y="43"/>
                      <a:pt x="32" y="43"/>
                    </a:cubicBezTo>
                    <a:cubicBezTo>
                      <a:pt x="33" y="43"/>
                      <a:pt x="34" y="43"/>
                      <a:pt x="34" y="42"/>
                    </a:cubicBezTo>
                    <a:cubicBezTo>
                      <a:pt x="34" y="41"/>
                      <a:pt x="33" y="40"/>
                      <a:pt x="32" y="40"/>
                    </a:cubicBezTo>
                    <a:cubicBezTo>
                      <a:pt x="32" y="40"/>
                      <a:pt x="32" y="40"/>
                      <a:pt x="32" y="40"/>
                    </a:cubicBezTo>
                    <a:cubicBezTo>
                      <a:pt x="31" y="40"/>
                      <a:pt x="30" y="41"/>
                      <a:pt x="30" y="42"/>
                    </a:cubicBezTo>
                    <a:cubicBezTo>
                      <a:pt x="30" y="43"/>
                      <a:pt x="31" y="43"/>
                      <a:pt x="32" y="43"/>
                    </a:cubicBezTo>
                    <a:close/>
                    <a:moveTo>
                      <a:pt x="36" y="43"/>
                    </a:moveTo>
                    <a:cubicBezTo>
                      <a:pt x="37" y="43"/>
                      <a:pt x="37" y="43"/>
                      <a:pt x="37" y="43"/>
                    </a:cubicBezTo>
                    <a:cubicBezTo>
                      <a:pt x="38" y="43"/>
                      <a:pt x="39" y="43"/>
                      <a:pt x="39" y="42"/>
                    </a:cubicBezTo>
                    <a:cubicBezTo>
                      <a:pt x="39" y="41"/>
                      <a:pt x="38" y="40"/>
                      <a:pt x="37" y="40"/>
                    </a:cubicBezTo>
                    <a:cubicBezTo>
                      <a:pt x="36" y="40"/>
                      <a:pt x="36" y="40"/>
                      <a:pt x="36" y="40"/>
                    </a:cubicBezTo>
                    <a:cubicBezTo>
                      <a:pt x="36" y="40"/>
                      <a:pt x="35" y="41"/>
                      <a:pt x="35" y="42"/>
                    </a:cubicBezTo>
                    <a:cubicBezTo>
                      <a:pt x="35" y="43"/>
                      <a:pt x="36" y="43"/>
                      <a:pt x="36" y="43"/>
                    </a:cubicBezTo>
                    <a:close/>
                  </a:path>
                </a:pathLst>
              </a:custGeom>
              <a:solidFill>
                <a:srgbClr val="F58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p:cNvSpPr>
                <a:spLocks/>
              </p:cNvSpPr>
              <p:nvPr/>
            </p:nvSpPr>
            <p:spPr bwMode="auto">
              <a:xfrm>
                <a:off x="5297488" y="2270126"/>
                <a:ext cx="392113" cy="233363"/>
              </a:xfrm>
              <a:custGeom>
                <a:avLst/>
                <a:gdLst>
                  <a:gd name="T0" fmla="*/ 59 w 103"/>
                  <a:gd name="T1" fmla="*/ 42 h 62"/>
                  <a:gd name="T2" fmla="*/ 0 w 103"/>
                  <a:gd name="T3" fmla="*/ 60 h 62"/>
                  <a:gd name="T4" fmla="*/ 0 w 103"/>
                  <a:gd name="T5" fmla="*/ 4 h 62"/>
                  <a:gd name="T6" fmla="*/ 4 w 103"/>
                  <a:gd name="T7" fmla="*/ 0 h 62"/>
                  <a:gd name="T8" fmla="*/ 99 w 103"/>
                  <a:gd name="T9" fmla="*/ 0 h 62"/>
                  <a:gd name="T10" fmla="*/ 103 w 103"/>
                  <a:gd name="T11" fmla="*/ 4 h 62"/>
                  <a:gd name="T12" fmla="*/ 59 w 103"/>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03" h="62">
                    <a:moveTo>
                      <a:pt x="59" y="42"/>
                    </a:moveTo>
                    <a:cubicBezTo>
                      <a:pt x="35" y="53"/>
                      <a:pt x="0" y="62"/>
                      <a:pt x="0" y="60"/>
                    </a:cubicBezTo>
                    <a:cubicBezTo>
                      <a:pt x="0" y="4"/>
                      <a:pt x="0" y="4"/>
                      <a:pt x="0" y="4"/>
                    </a:cubicBezTo>
                    <a:cubicBezTo>
                      <a:pt x="0" y="2"/>
                      <a:pt x="1" y="0"/>
                      <a:pt x="4" y="0"/>
                    </a:cubicBezTo>
                    <a:cubicBezTo>
                      <a:pt x="99" y="0"/>
                      <a:pt x="99" y="0"/>
                      <a:pt x="99" y="0"/>
                    </a:cubicBezTo>
                    <a:cubicBezTo>
                      <a:pt x="102" y="0"/>
                      <a:pt x="103" y="2"/>
                      <a:pt x="103" y="4"/>
                    </a:cubicBezTo>
                    <a:cubicBezTo>
                      <a:pt x="103" y="4"/>
                      <a:pt x="83" y="31"/>
                      <a:pt x="59" y="42"/>
                    </a:cubicBez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noEditPoints="1"/>
              </p:cNvSpPr>
              <p:nvPr/>
            </p:nvSpPr>
            <p:spPr bwMode="auto">
              <a:xfrm>
                <a:off x="5256213" y="2239963"/>
                <a:ext cx="471488" cy="311150"/>
              </a:xfrm>
              <a:custGeom>
                <a:avLst/>
                <a:gdLst>
                  <a:gd name="T0" fmla="*/ 119 w 124"/>
                  <a:gd name="T1" fmla="*/ 0 h 83"/>
                  <a:gd name="T2" fmla="*/ 5 w 124"/>
                  <a:gd name="T3" fmla="*/ 0 h 83"/>
                  <a:gd name="T4" fmla="*/ 0 w 124"/>
                  <a:gd name="T5" fmla="*/ 5 h 83"/>
                  <a:gd name="T6" fmla="*/ 0 w 124"/>
                  <a:gd name="T7" fmla="*/ 79 h 83"/>
                  <a:gd name="T8" fmla="*/ 5 w 124"/>
                  <a:gd name="T9" fmla="*/ 83 h 83"/>
                  <a:gd name="T10" fmla="*/ 119 w 124"/>
                  <a:gd name="T11" fmla="*/ 83 h 83"/>
                  <a:gd name="T12" fmla="*/ 124 w 124"/>
                  <a:gd name="T13" fmla="*/ 79 h 83"/>
                  <a:gd name="T14" fmla="*/ 124 w 124"/>
                  <a:gd name="T15" fmla="*/ 5 h 83"/>
                  <a:gd name="T16" fmla="*/ 119 w 124"/>
                  <a:gd name="T17" fmla="*/ 0 h 83"/>
                  <a:gd name="T18" fmla="*/ 117 w 124"/>
                  <a:gd name="T19" fmla="*/ 75 h 83"/>
                  <a:gd name="T20" fmla="*/ 113 w 124"/>
                  <a:gd name="T21" fmla="*/ 79 h 83"/>
                  <a:gd name="T22" fmla="*/ 11 w 124"/>
                  <a:gd name="T23" fmla="*/ 79 h 83"/>
                  <a:gd name="T24" fmla="*/ 7 w 124"/>
                  <a:gd name="T25" fmla="*/ 75 h 83"/>
                  <a:gd name="T26" fmla="*/ 7 w 124"/>
                  <a:gd name="T27" fmla="*/ 9 h 83"/>
                  <a:gd name="T28" fmla="*/ 11 w 124"/>
                  <a:gd name="T29" fmla="*/ 5 h 83"/>
                  <a:gd name="T30" fmla="*/ 113 w 124"/>
                  <a:gd name="T31" fmla="*/ 5 h 83"/>
                  <a:gd name="T32" fmla="*/ 117 w 124"/>
                  <a:gd name="T33" fmla="*/ 9 h 83"/>
                  <a:gd name="T34" fmla="*/ 117 w 124"/>
                  <a:gd name="T3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119" y="0"/>
                    </a:moveTo>
                    <a:cubicBezTo>
                      <a:pt x="5" y="0"/>
                      <a:pt x="5" y="0"/>
                      <a:pt x="5" y="0"/>
                    </a:cubicBezTo>
                    <a:cubicBezTo>
                      <a:pt x="2" y="0"/>
                      <a:pt x="0" y="2"/>
                      <a:pt x="0" y="5"/>
                    </a:cubicBezTo>
                    <a:cubicBezTo>
                      <a:pt x="0" y="79"/>
                      <a:pt x="0" y="79"/>
                      <a:pt x="0" y="79"/>
                    </a:cubicBezTo>
                    <a:cubicBezTo>
                      <a:pt x="0" y="81"/>
                      <a:pt x="2" y="83"/>
                      <a:pt x="5" y="83"/>
                    </a:cubicBezTo>
                    <a:cubicBezTo>
                      <a:pt x="119" y="83"/>
                      <a:pt x="119" y="83"/>
                      <a:pt x="119" y="83"/>
                    </a:cubicBezTo>
                    <a:cubicBezTo>
                      <a:pt x="122" y="83"/>
                      <a:pt x="124" y="81"/>
                      <a:pt x="124" y="79"/>
                    </a:cubicBezTo>
                    <a:cubicBezTo>
                      <a:pt x="124" y="5"/>
                      <a:pt x="124" y="5"/>
                      <a:pt x="124" y="5"/>
                    </a:cubicBezTo>
                    <a:cubicBezTo>
                      <a:pt x="124" y="2"/>
                      <a:pt x="122" y="0"/>
                      <a:pt x="119" y="0"/>
                    </a:cubicBezTo>
                    <a:close/>
                    <a:moveTo>
                      <a:pt x="117" y="75"/>
                    </a:moveTo>
                    <a:cubicBezTo>
                      <a:pt x="117" y="77"/>
                      <a:pt x="115" y="79"/>
                      <a:pt x="113" y="79"/>
                    </a:cubicBezTo>
                    <a:cubicBezTo>
                      <a:pt x="11" y="79"/>
                      <a:pt x="11" y="79"/>
                      <a:pt x="11" y="79"/>
                    </a:cubicBezTo>
                    <a:cubicBezTo>
                      <a:pt x="9" y="79"/>
                      <a:pt x="7" y="77"/>
                      <a:pt x="7" y="75"/>
                    </a:cubicBezTo>
                    <a:cubicBezTo>
                      <a:pt x="7" y="9"/>
                      <a:pt x="7" y="9"/>
                      <a:pt x="7" y="9"/>
                    </a:cubicBezTo>
                    <a:cubicBezTo>
                      <a:pt x="7" y="7"/>
                      <a:pt x="9" y="5"/>
                      <a:pt x="11" y="5"/>
                    </a:cubicBezTo>
                    <a:cubicBezTo>
                      <a:pt x="113" y="5"/>
                      <a:pt x="113" y="5"/>
                      <a:pt x="113" y="5"/>
                    </a:cubicBezTo>
                    <a:cubicBezTo>
                      <a:pt x="115" y="5"/>
                      <a:pt x="117" y="7"/>
                      <a:pt x="117" y="9"/>
                    </a:cubicBezTo>
                    <a:lnTo>
                      <a:pt x="117" y="75"/>
                    </a:ln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noEditPoints="1"/>
              </p:cNvSpPr>
              <p:nvPr/>
            </p:nvSpPr>
            <p:spPr bwMode="auto">
              <a:xfrm>
                <a:off x="5362575" y="2581276"/>
                <a:ext cx="258763" cy="60325"/>
              </a:xfrm>
              <a:custGeom>
                <a:avLst/>
                <a:gdLst>
                  <a:gd name="T0" fmla="*/ 34 w 68"/>
                  <a:gd name="T1" fmla="*/ 0 h 16"/>
                  <a:gd name="T2" fmla="*/ 0 w 68"/>
                  <a:gd name="T3" fmla="*/ 16 h 16"/>
                  <a:gd name="T4" fmla="*/ 68 w 68"/>
                  <a:gd name="T5" fmla="*/ 16 h 16"/>
                  <a:gd name="T6" fmla="*/ 34 w 68"/>
                  <a:gd name="T7" fmla="*/ 0 h 16"/>
                  <a:gd name="T8" fmla="*/ 13 w 68"/>
                  <a:gd name="T9" fmla="*/ 14 h 16"/>
                  <a:gd name="T10" fmla="*/ 5 w 68"/>
                  <a:gd name="T11" fmla="*/ 14 h 16"/>
                  <a:gd name="T12" fmla="*/ 29 w 68"/>
                  <a:gd name="T13" fmla="*/ 2 h 16"/>
                  <a:gd name="T14" fmla="*/ 13 w 68"/>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
                    <a:moveTo>
                      <a:pt x="34" y="0"/>
                    </a:moveTo>
                    <a:cubicBezTo>
                      <a:pt x="19" y="0"/>
                      <a:pt x="6" y="7"/>
                      <a:pt x="0" y="16"/>
                    </a:cubicBezTo>
                    <a:cubicBezTo>
                      <a:pt x="68" y="16"/>
                      <a:pt x="68" y="16"/>
                      <a:pt x="68" y="16"/>
                    </a:cubicBezTo>
                    <a:cubicBezTo>
                      <a:pt x="63" y="7"/>
                      <a:pt x="49" y="0"/>
                      <a:pt x="34" y="0"/>
                    </a:cubicBezTo>
                    <a:close/>
                    <a:moveTo>
                      <a:pt x="13" y="14"/>
                    </a:moveTo>
                    <a:cubicBezTo>
                      <a:pt x="5" y="14"/>
                      <a:pt x="5" y="14"/>
                      <a:pt x="5" y="14"/>
                    </a:cubicBezTo>
                    <a:cubicBezTo>
                      <a:pt x="5" y="14"/>
                      <a:pt x="12" y="4"/>
                      <a:pt x="29" y="2"/>
                    </a:cubicBezTo>
                    <a:cubicBezTo>
                      <a:pt x="14" y="7"/>
                      <a:pt x="13" y="14"/>
                      <a:pt x="13" y="14"/>
                    </a:cubicBez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矩形 3"/>
            <p:cNvSpPr/>
            <p:nvPr/>
          </p:nvSpPr>
          <p:spPr>
            <a:xfrm>
              <a:off x="1615877" y="1966848"/>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p:cNvSpPr txBox="1"/>
          <p:nvPr/>
        </p:nvSpPr>
        <p:spPr>
          <a:xfrm>
            <a:off x="2239185" y="3866290"/>
            <a:ext cx="2285319" cy="400110"/>
          </a:xfrm>
          <a:prstGeom prst="rect">
            <a:avLst/>
          </a:prstGeom>
          <a:noFill/>
        </p:spPr>
        <p:txBody>
          <a:bodyPr wrap="square" rtlCol="0">
            <a:spAutoFit/>
          </a:bodyPr>
          <a:lstStyle>
            <a:defPPr>
              <a:defRPr lang="zh-CN"/>
            </a:defPPr>
            <a:lvl1pPr>
              <a:defRPr sz="2000">
                <a:solidFill>
                  <a:schemeClr val="accent6">
                    <a:lumMod val="75000"/>
                  </a:schemeClr>
                </a:solidFill>
                <a:latin typeface="微软雅黑" panose="020B0503020204020204" pitchFamily="34" charset="-122"/>
                <a:ea typeface="微软雅黑" panose="020B0503020204020204" pitchFamily="34" charset="-122"/>
              </a:defRPr>
            </a:lvl1pPr>
          </a:lstStyle>
          <a:p>
            <a:pPr algn="ctr"/>
            <a:r>
              <a:rPr lang="en-US" altLang="zh-CN" dirty="0">
                <a:latin typeface="+mn-lt"/>
                <a:ea typeface="+mn-ea"/>
                <a:cs typeface="+mn-ea"/>
                <a:sym typeface="+mn-lt"/>
              </a:rPr>
              <a:t>PART</a:t>
            </a:r>
            <a:r>
              <a:rPr lang="zh-CN" altLang="en-US" dirty="0">
                <a:latin typeface="+mn-lt"/>
                <a:ea typeface="+mn-ea"/>
                <a:cs typeface="+mn-ea"/>
                <a:sym typeface="+mn-lt"/>
              </a:rPr>
              <a:t> </a:t>
            </a:r>
            <a:r>
              <a:rPr lang="en-US" altLang="zh-CN" dirty="0">
                <a:latin typeface="+mn-lt"/>
                <a:ea typeface="+mn-ea"/>
                <a:cs typeface="+mn-ea"/>
                <a:sym typeface="+mn-lt"/>
              </a:rPr>
              <a:t>ONE</a:t>
            </a:r>
            <a:endParaRPr lang="zh-CN" altLang="en-US" dirty="0">
              <a:latin typeface="+mn-lt"/>
              <a:ea typeface="+mn-ea"/>
              <a:cs typeface="+mn-ea"/>
              <a:sym typeface="+mn-lt"/>
            </a:endParaRPr>
          </a:p>
        </p:txBody>
      </p:sp>
      <p:cxnSp>
        <p:nvCxnSpPr>
          <p:cNvPr id="10" name="直接连接符 9"/>
          <p:cNvCxnSpPr/>
          <p:nvPr/>
        </p:nvCxnSpPr>
        <p:spPr>
          <a:xfrm>
            <a:off x="2574676" y="4400105"/>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32359" y="4533811"/>
            <a:ext cx="2635175" cy="461665"/>
          </a:xfrm>
          <a:prstGeom prst="rect">
            <a:avLst/>
          </a:prstGeom>
          <a:noFill/>
        </p:spPr>
        <p:txBody>
          <a:bodyPr wrap="square" rtlCol="0">
            <a:spAutoFit/>
          </a:bodyPr>
          <a:lstStyle>
            <a:defPPr>
              <a:defRPr lang="zh-CN"/>
            </a:defPPr>
            <a:lvl1pPr algn="ctr">
              <a:defRPr>
                <a:solidFill>
                  <a:schemeClr val="bg1">
                    <a:lumMod val="50000"/>
                  </a:schemeClr>
                </a:solidFill>
              </a:defRPr>
            </a:lvl1pPr>
          </a:lstStyle>
          <a:p>
            <a:r>
              <a:rPr lang="zh-CN" altLang="en-US" dirty="0" smtClean="0">
                <a:cs typeface="+mn-ea"/>
                <a:sym typeface="+mn-lt"/>
              </a:rPr>
              <a:t>介绍</a:t>
            </a:r>
            <a:endParaRPr lang="zh-CN" altLang="zh-CN" dirty="0">
              <a:cs typeface="+mn-ea"/>
              <a:sym typeface="+mn-lt"/>
            </a:endParaRPr>
          </a:p>
        </p:txBody>
      </p:sp>
      <p:grpSp>
        <p:nvGrpSpPr>
          <p:cNvPr id="12" name="组合 11"/>
          <p:cNvGrpSpPr/>
          <p:nvPr/>
        </p:nvGrpSpPr>
        <p:grpSpPr>
          <a:xfrm>
            <a:off x="5481488" y="2564904"/>
            <a:ext cx="1161802" cy="1104677"/>
            <a:chOff x="4694362" y="1940830"/>
            <a:chExt cx="1161802" cy="1104677"/>
          </a:xfrm>
        </p:grpSpPr>
        <p:sp>
          <p:nvSpPr>
            <p:cNvPr id="13" name="Freeform 9"/>
            <p:cNvSpPr>
              <a:spLocks noEditPoints="1"/>
            </p:cNvSpPr>
            <p:nvPr/>
          </p:nvSpPr>
          <p:spPr bwMode="auto">
            <a:xfrm>
              <a:off x="4900613" y="2239700"/>
              <a:ext cx="749300" cy="515938"/>
            </a:xfrm>
            <a:custGeom>
              <a:avLst/>
              <a:gdLst>
                <a:gd name="T0" fmla="*/ 178 w 197"/>
                <a:gd name="T1" fmla="*/ 53 h 137"/>
                <a:gd name="T2" fmla="*/ 133 w 197"/>
                <a:gd name="T3" fmla="*/ 5 h 137"/>
                <a:gd name="T4" fmla="*/ 98 w 197"/>
                <a:gd name="T5" fmla="*/ 14 h 137"/>
                <a:gd name="T6" fmla="*/ 68 w 197"/>
                <a:gd name="T7" fmla="*/ 5 h 137"/>
                <a:gd name="T8" fmla="*/ 21 w 197"/>
                <a:gd name="T9" fmla="*/ 42 h 137"/>
                <a:gd name="T10" fmla="*/ 19 w 197"/>
                <a:gd name="T11" fmla="*/ 124 h 137"/>
                <a:gd name="T12" fmla="*/ 71 w 197"/>
                <a:gd name="T13" fmla="*/ 96 h 137"/>
                <a:gd name="T14" fmla="*/ 121 w 197"/>
                <a:gd name="T15" fmla="*/ 95 h 137"/>
                <a:gd name="T16" fmla="*/ 172 w 197"/>
                <a:gd name="T17" fmla="*/ 127 h 137"/>
                <a:gd name="T18" fmla="*/ 178 w 197"/>
                <a:gd name="T19" fmla="*/ 53 h 137"/>
                <a:gd name="T20" fmla="*/ 62 w 197"/>
                <a:gd name="T21" fmla="*/ 76 h 137"/>
                <a:gd name="T22" fmla="*/ 38 w 197"/>
                <a:gd name="T23" fmla="*/ 51 h 137"/>
                <a:gd name="T24" fmla="*/ 62 w 197"/>
                <a:gd name="T25" fmla="*/ 27 h 137"/>
                <a:gd name="T26" fmla="*/ 86 w 197"/>
                <a:gd name="T27" fmla="*/ 51 h 137"/>
                <a:gd name="T28" fmla="*/ 62 w 197"/>
                <a:gd name="T29" fmla="*/ 76 h 137"/>
                <a:gd name="T30" fmla="*/ 137 w 197"/>
                <a:gd name="T31" fmla="*/ 31 h 137"/>
                <a:gd name="T32" fmla="*/ 148 w 197"/>
                <a:gd name="T33" fmla="*/ 31 h 137"/>
                <a:gd name="T34" fmla="*/ 148 w 197"/>
                <a:gd name="T35" fmla="*/ 41 h 137"/>
                <a:gd name="T36" fmla="*/ 137 w 197"/>
                <a:gd name="T37" fmla="*/ 41 h 137"/>
                <a:gd name="T38" fmla="*/ 137 w 197"/>
                <a:gd name="T39" fmla="*/ 31 h 137"/>
                <a:gd name="T40" fmla="*/ 124 w 197"/>
                <a:gd name="T41" fmla="*/ 55 h 137"/>
                <a:gd name="T42" fmla="*/ 124 w 197"/>
                <a:gd name="T43" fmla="*/ 45 h 137"/>
                <a:gd name="T44" fmla="*/ 134 w 197"/>
                <a:gd name="T45" fmla="*/ 45 h 137"/>
                <a:gd name="T46" fmla="*/ 134 w 197"/>
                <a:gd name="T47" fmla="*/ 55 h 137"/>
                <a:gd name="T48" fmla="*/ 124 w 197"/>
                <a:gd name="T49" fmla="*/ 55 h 137"/>
                <a:gd name="T50" fmla="*/ 147 w 197"/>
                <a:gd name="T51" fmla="*/ 68 h 137"/>
                <a:gd name="T52" fmla="*/ 137 w 197"/>
                <a:gd name="T53" fmla="*/ 68 h 137"/>
                <a:gd name="T54" fmla="*/ 137 w 197"/>
                <a:gd name="T55" fmla="*/ 58 h 137"/>
                <a:gd name="T56" fmla="*/ 147 w 197"/>
                <a:gd name="T57" fmla="*/ 58 h 137"/>
                <a:gd name="T58" fmla="*/ 147 w 197"/>
                <a:gd name="T59" fmla="*/ 68 h 137"/>
                <a:gd name="T60" fmla="*/ 161 w 197"/>
                <a:gd name="T61" fmla="*/ 54 h 137"/>
                <a:gd name="T62" fmla="*/ 151 w 197"/>
                <a:gd name="T63" fmla="*/ 54 h 137"/>
                <a:gd name="T64" fmla="*/ 151 w 197"/>
                <a:gd name="T65" fmla="*/ 44 h 137"/>
                <a:gd name="T66" fmla="*/ 161 w 197"/>
                <a:gd name="T67" fmla="*/ 44 h 137"/>
                <a:gd name="T68" fmla="*/ 161 w 197"/>
                <a:gd name="T69" fmla="*/ 54 h 137"/>
                <a:gd name="T70" fmla="*/ 62 w 197"/>
                <a:gd name="T71" fmla="*/ 37 h 137"/>
                <a:gd name="T72" fmla="*/ 48 w 197"/>
                <a:gd name="T73" fmla="*/ 51 h 137"/>
                <a:gd name="T74" fmla="*/ 62 w 197"/>
                <a:gd name="T75" fmla="*/ 66 h 137"/>
                <a:gd name="T76" fmla="*/ 76 w 197"/>
                <a:gd name="T77" fmla="*/ 51 h 137"/>
                <a:gd name="T78" fmla="*/ 62 w 197"/>
                <a:gd name="T79" fmla="*/ 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 h="137">
                  <a:moveTo>
                    <a:pt x="178" y="53"/>
                  </a:moveTo>
                  <a:cubicBezTo>
                    <a:pt x="172" y="28"/>
                    <a:pt x="163" y="1"/>
                    <a:pt x="133" y="5"/>
                  </a:cubicBezTo>
                  <a:cubicBezTo>
                    <a:pt x="121" y="7"/>
                    <a:pt x="112" y="14"/>
                    <a:pt x="98" y="14"/>
                  </a:cubicBezTo>
                  <a:cubicBezTo>
                    <a:pt x="87" y="14"/>
                    <a:pt x="79" y="7"/>
                    <a:pt x="68" y="5"/>
                  </a:cubicBezTo>
                  <a:cubicBezTo>
                    <a:pt x="38" y="0"/>
                    <a:pt x="30" y="15"/>
                    <a:pt x="21" y="42"/>
                  </a:cubicBezTo>
                  <a:cubicBezTo>
                    <a:pt x="16" y="58"/>
                    <a:pt x="0" y="112"/>
                    <a:pt x="19" y="124"/>
                  </a:cubicBezTo>
                  <a:cubicBezTo>
                    <a:pt x="37" y="137"/>
                    <a:pt x="57" y="102"/>
                    <a:pt x="71" y="96"/>
                  </a:cubicBezTo>
                  <a:cubicBezTo>
                    <a:pt x="84" y="91"/>
                    <a:pt x="110" y="92"/>
                    <a:pt x="121" y="95"/>
                  </a:cubicBezTo>
                  <a:cubicBezTo>
                    <a:pt x="138" y="100"/>
                    <a:pt x="154" y="131"/>
                    <a:pt x="172" y="127"/>
                  </a:cubicBezTo>
                  <a:cubicBezTo>
                    <a:pt x="197" y="122"/>
                    <a:pt x="182" y="69"/>
                    <a:pt x="178" y="53"/>
                  </a:cubicBezTo>
                  <a:close/>
                  <a:moveTo>
                    <a:pt x="62" y="76"/>
                  </a:moveTo>
                  <a:cubicBezTo>
                    <a:pt x="48" y="76"/>
                    <a:pt x="38" y="65"/>
                    <a:pt x="38" y="51"/>
                  </a:cubicBezTo>
                  <a:cubicBezTo>
                    <a:pt x="38" y="38"/>
                    <a:pt x="48" y="27"/>
                    <a:pt x="62" y="27"/>
                  </a:cubicBezTo>
                  <a:cubicBezTo>
                    <a:pt x="75" y="27"/>
                    <a:pt x="86" y="38"/>
                    <a:pt x="86" y="51"/>
                  </a:cubicBezTo>
                  <a:cubicBezTo>
                    <a:pt x="86" y="65"/>
                    <a:pt x="75" y="76"/>
                    <a:pt x="62" y="76"/>
                  </a:cubicBezTo>
                  <a:close/>
                  <a:moveTo>
                    <a:pt x="137" y="31"/>
                  </a:moveTo>
                  <a:cubicBezTo>
                    <a:pt x="140" y="28"/>
                    <a:pt x="145" y="28"/>
                    <a:pt x="148" y="31"/>
                  </a:cubicBezTo>
                  <a:cubicBezTo>
                    <a:pt x="150" y="34"/>
                    <a:pt x="150" y="39"/>
                    <a:pt x="148" y="41"/>
                  </a:cubicBezTo>
                  <a:cubicBezTo>
                    <a:pt x="145" y="44"/>
                    <a:pt x="140" y="44"/>
                    <a:pt x="137" y="41"/>
                  </a:cubicBezTo>
                  <a:cubicBezTo>
                    <a:pt x="135" y="39"/>
                    <a:pt x="135" y="34"/>
                    <a:pt x="137" y="31"/>
                  </a:cubicBezTo>
                  <a:close/>
                  <a:moveTo>
                    <a:pt x="124" y="55"/>
                  </a:moveTo>
                  <a:cubicBezTo>
                    <a:pt x="121" y="52"/>
                    <a:pt x="121" y="48"/>
                    <a:pt x="124" y="45"/>
                  </a:cubicBezTo>
                  <a:cubicBezTo>
                    <a:pt x="127" y="42"/>
                    <a:pt x="131" y="42"/>
                    <a:pt x="134" y="45"/>
                  </a:cubicBezTo>
                  <a:cubicBezTo>
                    <a:pt x="137" y="48"/>
                    <a:pt x="137" y="52"/>
                    <a:pt x="134" y="55"/>
                  </a:cubicBezTo>
                  <a:cubicBezTo>
                    <a:pt x="131" y="58"/>
                    <a:pt x="127" y="58"/>
                    <a:pt x="124" y="55"/>
                  </a:cubicBezTo>
                  <a:close/>
                  <a:moveTo>
                    <a:pt x="147" y="68"/>
                  </a:moveTo>
                  <a:cubicBezTo>
                    <a:pt x="144" y="71"/>
                    <a:pt x="140" y="71"/>
                    <a:pt x="137" y="68"/>
                  </a:cubicBezTo>
                  <a:cubicBezTo>
                    <a:pt x="134" y="65"/>
                    <a:pt x="134" y="61"/>
                    <a:pt x="137" y="58"/>
                  </a:cubicBezTo>
                  <a:cubicBezTo>
                    <a:pt x="140" y="55"/>
                    <a:pt x="144" y="55"/>
                    <a:pt x="147" y="58"/>
                  </a:cubicBezTo>
                  <a:cubicBezTo>
                    <a:pt x="150" y="61"/>
                    <a:pt x="150" y="65"/>
                    <a:pt x="147" y="68"/>
                  </a:cubicBezTo>
                  <a:close/>
                  <a:moveTo>
                    <a:pt x="161" y="54"/>
                  </a:moveTo>
                  <a:cubicBezTo>
                    <a:pt x="158" y="57"/>
                    <a:pt x="153" y="57"/>
                    <a:pt x="151" y="54"/>
                  </a:cubicBezTo>
                  <a:cubicBezTo>
                    <a:pt x="148" y="52"/>
                    <a:pt x="148" y="47"/>
                    <a:pt x="151" y="44"/>
                  </a:cubicBezTo>
                  <a:cubicBezTo>
                    <a:pt x="153" y="42"/>
                    <a:pt x="158" y="42"/>
                    <a:pt x="161" y="44"/>
                  </a:cubicBezTo>
                  <a:cubicBezTo>
                    <a:pt x="163" y="47"/>
                    <a:pt x="163" y="52"/>
                    <a:pt x="161" y="54"/>
                  </a:cubicBezTo>
                  <a:close/>
                  <a:moveTo>
                    <a:pt x="62" y="37"/>
                  </a:moveTo>
                  <a:cubicBezTo>
                    <a:pt x="54" y="37"/>
                    <a:pt x="48" y="44"/>
                    <a:pt x="48" y="51"/>
                  </a:cubicBezTo>
                  <a:cubicBezTo>
                    <a:pt x="48" y="59"/>
                    <a:pt x="54" y="66"/>
                    <a:pt x="62" y="66"/>
                  </a:cubicBezTo>
                  <a:cubicBezTo>
                    <a:pt x="70" y="66"/>
                    <a:pt x="76" y="59"/>
                    <a:pt x="76" y="51"/>
                  </a:cubicBezTo>
                  <a:cubicBezTo>
                    <a:pt x="76" y="44"/>
                    <a:pt x="70" y="37"/>
                    <a:pt x="62" y="37"/>
                  </a:cubicBez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矩形 13"/>
            <p:cNvSpPr/>
            <p:nvPr/>
          </p:nvSpPr>
          <p:spPr>
            <a:xfrm>
              <a:off x="4694362" y="1940830"/>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p:cNvSpPr txBox="1"/>
          <p:nvPr/>
        </p:nvSpPr>
        <p:spPr>
          <a:xfrm>
            <a:off x="4949663" y="3866290"/>
            <a:ext cx="2285319" cy="400110"/>
          </a:xfrm>
          <a:prstGeom prst="rect">
            <a:avLst/>
          </a:prstGeom>
          <a:noFill/>
        </p:spPr>
        <p:txBody>
          <a:bodyPr wrap="square" rtlCol="0">
            <a:spAutoFit/>
          </a:bodyPr>
          <a:lstStyle>
            <a:defPPr>
              <a:defRPr lang="zh-CN"/>
            </a:defPPr>
            <a:lvl1pPr algn="ctr">
              <a:defRPr sz="2000">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latin typeface="+mn-lt"/>
                <a:ea typeface="+mn-ea"/>
                <a:cs typeface="+mn-ea"/>
                <a:sym typeface="+mn-lt"/>
              </a:rPr>
              <a:t>PART</a:t>
            </a:r>
            <a:r>
              <a:rPr lang="zh-CN" altLang="en-US" dirty="0">
                <a:latin typeface="+mn-lt"/>
                <a:ea typeface="+mn-ea"/>
                <a:cs typeface="+mn-ea"/>
                <a:sym typeface="+mn-lt"/>
              </a:rPr>
              <a:t> </a:t>
            </a:r>
            <a:r>
              <a:rPr lang="en-US" altLang="zh-CN" dirty="0">
                <a:latin typeface="+mn-lt"/>
                <a:ea typeface="+mn-ea"/>
                <a:cs typeface="+mn-ea"/>
                <a:sym typeface="+mn-lt"/>
              </a:rPr>
              <a:t>TWO</a:t>
            </a:r>
            <a:endParaRPr lang="zh-CN" altLang="en-US" dirty="0">
              <a:latin typeface="+mn-lt"/>
              <a:ea typeface="+mn-ea"/>
              <a:cs typeface="+mn-ea"/>
              <a:sym typeface="+mn-lt"/>
            </a:endParaRPr>
          </a:p>
        </p:txBody>
      </p:sp>
      <p:cxnSp>
        <p:nvCxnSpPr>
          <p:cNvPr id="16" name="直接连接符 15"/>
          <p:cNvCxnSpPr/>
          <p:nvPr/>
        </p:nvCxnSpPr>
        <p:spPr>
          <a:xfrm>
            <a:off x="5300994" y="4400105"/>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56724" y="4533811"/>
            <a:ext cx="2635175" cy="461665"/>
          </a:xfrm>
          <a:prstGeom prst="rect">
            <a:avLst/>
          </a:prstGeom>
          <a:noFill/>
        </p:spPr>
        <p:txBody>
          <a:bodyPr wrap="square" rtlCol="0">
            <a:spAutoFit/>
          </a:bodyPr>
          <a:lstStyle>
            <a:defPPr>
              <a:defRPr lang="zh-CN"/>
            </a:defPPr>
            <a:lvl1pPr algn="ctr">
              <a:defRPr>
                <a:solidFill>
                  <a:schemeClr val="bg1">
                    <a:lumMod val="50000"/>
                  </a:schemeClr>
                </a:solidFill>
              </a:defRPr>
            </a:lvl1pPr>
          </a:lstStyle>
          <a:p>
            <a:r>
              <a:rPr lang="zh-CN" altLang="en-US" dirty="0" smtClean="0">
                <a:cs typeface="+mn-ea"/>
                <a:sym typeface="+mn-lt"/>
              </a:rPr>
              <a:t>相关机制</a:t>
            </a:r>
            <a:endParaRPr lang="zh-CN" altLang="en-US" dirty="0">
              <a:cs typeface="+mn-ea"/>
              <a:sym typeface="+mn-lt"/>
            </a:endParaRPr>
          </a:p>
        </p:txBody>
      </p:sp>
      <p:grpSp>
        <p:nvGrpSpPr>
          <p:cNvPr id="18" name="组合 17"/>
          <p:cNvGrpSpPr/>
          <p:nvPr/>
        </p:nvGrpSpPr>
        <p:grpSpPr>
          <a:xfrm>
            <a:off x="8198569" y="2564905"/>
            <a:ext cx="1161802" cy="1104677"/>
            <a:chOff x="4804693" y="3810906"/>
            <a:chExt cx="1161802" cy="1104677"/>
          </a:xfrm>
        </p:grpSpPr>
        <p:grpSp>
          <p:nvGrpSpPr>
            <p:cNvPr id="19" name="组合 18"/>
            <p:cNvGrpSpPr/>
            <p:nvPr/>
          </p:nvGrpSpPr>
          <p:grpSpPr>
            <a:xfrm>
              <a:off x="5054600" y="4035426"/>
              <a:ext cx="661988" cy="655638"/>
              <a:chOff x="5054600" y="4035426"/>
              <a:chExt cx="661988" cy="655638"/>
            </a:xfrm>
          </p:grpSpPr>
          <p:sp>
            <p:nvSpPr>
              <p:cNvPr id="21" name="Freeform 10"/>
              <p:cNvSpPr>
                <a:spLocks noEditPoints="1"/>
              </p:cNvSpPr>
              <p:nvPr/>
            </p:nvSpPr>
            <p:spPr bwMode="auto">
              <a:xfrm>
                <a:off x="5054600" y="4035426"/>
                <a:ext cx="661988" cy="655638"/>
              </a:xfrm>
              <a:custGeom>
                <a:avLst/>
                <a:gdLst>
                  <a:gd name="T0" fmla="*/ 87 w 174"/>
                  <a:gd name="T1" fmla="*/ 0 h 174"/>
                  <a:gd name="T2" fmla="*/ 174 w 174"/>
                  <a:gd name="T3" fmla="*/ 87 h 174"/>
                  <a:gd name="T4" fmla="*/ 87 w 174"/>
                  <a:gd name="T5" fmla="*/ 174 h 174"/>
                  <a:gd name="T6" fmla="*/ 0 w 174"/>
                  <a:gd name="T7" fmla="*/ 87 h 174"/>
                  <a:gd name="T8" fmla="*/ 87 w 174"/>
                  <a:gd name="T9" fmla="*/ 0 h 174"/>
                  <a:gd name="T10" fmla="*/ 87 w 174"/>
                  <a:gd name="T11" fmla="*/ 46 h 174"/>
                  <a:gd name="T12" fmla="*/ 46 w 174"/>
                  <a:gd name="T13" fmla="*/ 87 h 174"/>
                  <a:gd name="T14" fmla="*/ 87 w 174"/>
                  <a:gd name="T15" fmla="*/ 128 h 174"/>
                  <a:gd name="T16" fmla="*/ 128 w 174"/>
                  <a:gd name="T17" fmla="*/ 87 h 174"/>
                  <a:gd name="T18" fmla="*/ 87 w 174"/>
                  <a:gd name="T19" fmla="*/ 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87" y="0"/>
                    </a:moveTo>
                    <a:cubicBezTo>
                      <a:pt x="135" y="0"/>
                      <a:pt x="174" y="39"/>
                      <a:pt x="174" y="87"/>
                    </a:cubicBezTo>
                    <a:cubicBezTo>
                      <a:pt x="174" y="135"/>
                      <a:pt x="135" y="174"/>
                      <a:pt x="87" y="174"/>
                    </a:cubicBezTo>
                    <a:cubicBezTo>
                      <a:pt x="39" y="174"/>
                      <a:pt x="0" y="135"/>
                      <a:pt x="0" y="87"/>
                    </a:cubicBezTo>
                    <a:cubicBezTo>
                      <a:pt x="0" y="39"/>
                      <a:pt x="39" y="0"/>
                      <a:pt x="87" y="0"/>
                    </a:cubicBezTo>
                    <a:moveTo>
                      <a:pt x="87" y="46"/>
                    </a:moveTo>
                    <a:cubicBezTo>
                      <a:pt x="64" y="46"/>
                      <a:pt x="46" y="64"/>
                      <a:pt x="46" y="87"/>
                    </a:cubicBezTo>
                    <a:cubicBezTo>
                      <a:pt x="46" y="110"/>
                      <a:pt x="64" y="128"/>
                      <a:pt x="87" y="128"/>
                    </a:cubicBezTo>
                    <a:cubicBezTo>
                      <a:pt x="110" y="128"/>
                      <a:pt x="128" y="110"/>
                      <a:pt x="128" y="87"/>
                    </a:cubicBezTo>
                    <a:cubicBezTo>
                      <a:pt x="128" y="64"/>
                      <a:pt x="110" y="46"/>
                      <a:pt x="87" y="46"/>
                    </a:cubicBez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11"/>
              <p:cNvSpPr>
                <a:spLocks noEditPoints="1"/>
              </p:cNvSpPr>
              <p:nvPr/>
            </p:nvSpPr>
            <p:spPr bwMode="auto">
              <a:xfrm>
                <a:off x="5275263" y="4254501"/>
                <a:ext cx="220663" cy="217488"/>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9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5"/>
                      <a:pt x="19" y="29"/>
                    </a:cubicBezTo>
                    <a:cubicBezTo>
                      <a:pt x="19" y="23"/>
                      <a:pt x="23" y="19"/>
                      <a:pt x="29" y="19"/>
                    </a:cubicBezTo>
                    <a:cubicBezTo>
                      <a:pt x="35" y="19"/>
                      <a:pt x="39" y="23"/>
                      <a:pt x="39" y="29"/>
                    </a:cubicBezTo>
                    <a:cubicBezTo>
                      <a:pt x="39" y="35"/>
                      <a:pt x="35" y="39"/>
                      <a:pt x="29" y="39"/>
                    </a:cubicBezTo>
                    <a:close/>
                  </a:path>
                </a:pathLst>
              </a:custGeom>
              <a:solidFill>
                <a:srgbClr val="F58C65"/>
              </a:solidFill>
              <a:ln w="9525">
                <a:solidFill>
                  <a:srgbClr val="F58C65"/>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p:cNvSpPr/>
            <p:nvPr/>
          </p:nvSpPr>
          <p:spPr>
            <a:xfrm>
              <a:off x="4804693" y="3810906"/>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文本框 22"/>
          <p:cNvSpPr txBox="1"/>
          <p:nvPr/>
        </p:nvSpPr>
        <p:spPr>
          <a:xfrm>
            <a:off x="7632842" y="3866291"/>
            <a:ext cx="2285319" cy="400110"/>
          </a:xfrm>
          <a:prstGeom prst="rect">
            <a:avLst/>
          </a:prstGeom>
          <a:noFill/>
        </p:spPr>
        <p:txBody>
          <a:bodyPr wrap="square" rtlCol="0">
            <a:spAutoFit/>
          </a:bodyPr>
          <a:lstStyle>
            <a:defPPr>
              <a:defRPr lang="zh-CN"/>
            </a:defPPr>
            <a:lvl1pPr algn="ctr">
              <a:defRPr sz="2000">
                <a:solidFill>
                  <a:schemeClr val="accent6">
                    <a:lumMod val="75000"/>
                  </a:schemeClr>
                </a:solidFill>
                <a:latin typeface="微软雅黑" panose="020B0503020204020204" pitchFamily="34" charset="-122"/>
                <a:ea typeface="微软雅黑" panose="020B0503020204020204" pitchFamily="34" charset="-122"/>
              </a:defRPr>
            </a:lvl1pPr>
          </a:lstStyle>
          <a:p>
            <a:r>
              <a:rPr lang="en-US" altLang="zh-CN" dirty="0">
                <a:latin typeface="+mn-lt"/>
                <a:ea typeface="+mn-ea"/>
                <a:cs typeface="+mn-ea"/>
                <a:sym typeface="+mn-lt"/>
              </a:rPr>
              <a:t>PART</a:t>
            </a:r>
            <a:r>
              <a:rPr lang="zh-CN" altLang="en-US" dirty="0">
                <a:latin typeface="+mn-lt"/>
                <a:ea typeface="+mn-ea"/>
                <a:cs typeface="+mn-ea"/>
                <a:sym typeface="+mn-lt"/>
              </a:rPr>
              <a:t> </a:t>
            </a:r>
            <a:r>
              <a:rPr lang="en-US" altLang="zh-CN" dirty="0">
                <a:latin typeface="+mn-lt"/>
                <a:ea typeface="+mn-ea"/>
                <a:cs typeface="+mn-ea"/>
                <a:sym typeface="+mn-lt"/>
              </a:rPr>
              <a:t>THREE</a:t>
            </a:r>
            <a:endParaRPr lang="zh-CN" altLang="en-US" dirty="0">
              <a:latin typeface="+mn-lt"/>
              <a:ea typeface="+mn-ea"/>
              <a:cs typeface="+mn-ea"/>
              <a:sym typeface="+mn-lt"/>
            </a:endParaRPr>
          </a:p>
        </p:txBody>
      </p:sp>
      <p:cxnSp>
        <p:nvCxnSpPr>
          <p:cNvPr id="24" name="直接连接符 23"/>
          <p:cNvCxnSpPr/>
          <p:nvPr/>
        </p:nvCxnSpPr>
        <p:spPr>
          <a:xfrm>
            <a:off x="8018413" y="4400106"/>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33489" y="4533811"/>
            <a:ext cx="2635175" cy="461665"/>
          </a:xfrm>
          <a:prstGeom prst="rect">
            <a:avLst/>
          </a:prstGeom>
          <a:noFill/>
        </p:spPr>
        <p:txBody>
          <a:bodyPr wrap="square" rtlCol="0">
            <a:spAutoFit/>
          </a:bodyPr>
          <a:lstStyle>
            <a:defPPr>
              <a:defRPr lang="zh-CN"/>
            </a:defPPr>
            <a:lvl1pPr algn="ctr">
              <a:defRPr>
                <a:solidFill>
                  <a:schemeClr val="bg1">
                    <a:lumMod val="50000"/>
                  </a:schemeClr>
                </a:solidFill>
              </a:defRPr>
            </a:lvl1pPr>
          </a:lstStyle>
          <a:p>
            <a:r>
              <a:rPr lang="zh-CN" altLang="en-US" dirty="0" smtClean="0">
                <a:cs typeface="+mn-ea"/>
                <a:sym typeface="+mn-lt"/>
              </a:rPr>
              <a:t>应用案例</a:t>
            </a:r>
            <a:endParaRPr lang="zh-CN" altLang="en-US" dirty="0">
              <a:cs typeface="+mn-ea"/>
              <a:sym typeface="+mn-lt"/>
            </a:endParaRPr>
          </a:p>
        </p:txBody>
      </p:sp>
      <p:sp>
        <p:nvSpPr>
          <p:cNvPr id="34" name="文本框 33"/>
          <p:cNvSpPr txBox="1"/>
          <p:nvPr/>
        </p:nvSpPr>
        <p:spPr>
          <a:xfrm>
            <a:off x="4593108" y="931367"/>
            <a:ext cx="3024511" cy="769441"/>
          </a:xfrm>
          <a:prstGeom prst="rect">
            <a:avLst/>
          </a:prstGeom>
          <a:noFill/>
        </p:spPr>
        <p:txBody>
          <a:bodyPr wrap="square" rtlCol="0">
            <a:spAutoFit/>
          </a:bodyPr>
          <a:lstStyle/>
          <a:p>
            <a:r>
              <a:rPr lang="en-US" altLang="zh-CN" sz="4400" dirty="0">
                <a:solidFill>
                  <a:schemeClr val="bg1">
                    <a:lumMod val="50000"/>
                  </a:schemeClr>
                </a:solidFill>
                <a:cs typeface="+mn-ea"/>
                <a:sym typeface="+mn-lt"/>
              </a:rPr>
              <a:t>CONTENT</a:t>
            </a:r>
            <a:endParaRPr lang="zh-CN" altLang="en-US" sz="4400" dirty="0">
              <a:solidFill>
                <a:schemeClr val="bg1">
                  <a:lumMod val="50000"/>
                </a:schemeClr>
              </a:solidFill>
              <a:cs typeface="+mn-ea"/>
              <a:sym typeface="+mn-lt"/>
            </a:endParaRPr>
          </a:p>
        </p:txBody>
      </p:sp>
      <p:sp>
        <p:nvSpPr>
          <p:cNvPr id="35" name="矩形 34"/>
          <p:cNvSpPr/>
          <p:nvPr/>
        </p:nvSpPr>
        <p:spPr>
          <a:xfrm>
            <a:off x="4187788" y="1655089"/>
            <a:ext cx="3816424"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6594566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175737" cy="666786"/>
          </a:xfrm>
          <a:prstGeom prst="rect">
            <a:avLst/>
          </a:prstGeom>
          <a:noFill/>
        </p:spPr>
        <p:txBody>
          <a:bodyPr wrap="square" rtlCol="0">
            <a:spAutoFit/>
          </a:bodyPr>
          <a:lstStyle/>
          <a:p>
            <a:r>
              <a:rPr lang="zh-CN" altLang="en-US" sz="3733" dirty="0" smtClean="0">
                <a:solidFill>
                  <a:srgbClr val="767171"/>
                </a:solidFill>
                <a:cs typeface="+mn-ea"/>
                <a:sym typeface="+mn-lt"/>
              </a:rPr>
              <a:t>查询语言</a:t>
            </a:r>
            <a:endParaRPr lang="zh-CN" altLang="en-US" sz="3733" dirty="0">
              <a:solidFill>
                <a:srgbClr val="767171"/>
              </a:solidFill>
              <a:cs typeface="+mn-ea"/>
              <a:sym typeface="+mn-lt"/>
            </a:endParaRPr>
          </a:p>
        </p:txBody>
      </p:sp>
      <p:sp>
        <p:nvSpPr>
          <p:cNvPr id="2" name="TextBox 1"/>
          <p:cNvSpPr txBox="1"/>
          <p:nvPr/>
        </p:nvSpPr>
        <p:spPr>
          <a:xfrm>
            <a:off x="825910" y="1008819"/>
            <a:ext cx="9247238" cy="2677656"/>
          </a:xfrm>
          <a:prstGeom prst="rect">
            <a:avLst/>
          </a:prstGeom>
          <a:noFill/>
        </p:spPr>
        <p:txBody>
          <a:bodyPr wrap="square" rtlCol="0">
            <a:spAutoFit/>
          </a:bodyPr>
          <a:lstStyle/>
          <a:p>
            <a:r>
              <a:rPr lang="en-US" altLang="zh-CN" dirty="0" smtClean="0"/>
              <a:t>1</a:t>
            </a:r>
            <a:r>
              <a:rPr lang="zh-CN" altLang="en-US" dirty="0" smtClean="0"/>
              <a:t>、灵活</a:t>
            </a:r>
            <a:r>
              <a:rPr lang="zh-CN" altLang="en-US" dirty="0"/>
              <a:t>的</a:t>
            </a:r>
            <a:r>
              <a:rPr lang="en-US" altLang="zh-CN" dirty="0"/>
              <a:t>schema</a:t>
            </a:r>
            <a:r>
              <a:rPr lang="zh-CN" altLang="en-US" dirty="0"/>
              <a:t>：不需要象数据库一样预先设计</a:t>
            </a:r>
            <a:r>
              <a:rPr lang="en-US" altLang="zh-CN" dirty="0"/>
              <a:t>schema</a:t>
            </a:r>
            <a:r>
              <a:rPr lang="zh-CN" altLang="en-US" dirty="0"/>
              <a:t>，增加或者删除字段非常方便（</a:t>
            </a:r>
            <a:r>
              <a:rPr lang="en-US" altLang="zh-CN" dirty="0"/>
              <a:t>on the fly</a:t>
            </a:r>
            <a:r>
              <a:rPr lang="zh-CN" altLang="en-US" dirty="0"/>
              <a:t>）。</a:t>
            </a:r>
          </a:p>
          <a:p>
            <a:r>
              <a:rPr lang="en-US" altLang="zh-CN" dirty="0" smtClean="0"/>
              <a:t>2</a:t>
            </a:r>
            <a:r>
              <a:rPr lang="zh-CN" altLang="en-US" dirty="0" smtClean="0"/>
              <a:t>、支持</a:t>
            </a:r>
            <a:r>
              <a:rPr lang="en-US" altLang="zh-CN" dirty="0"/>
              <a:t>range</a:t>
            </a:r>
            <a:r>
              <a:rPr lang="zh-CN" altLang="en-US" dirty="0"/>
              <a:t>查询：可以对</a:t>
            </a:r>
            <a:r>
              <a:rPr lang="en-US" altLang="zh-CN" dirty="0"/>
              <a:t>Key</a:t>
            </a:r>
            <a:r>
              <a:rPr lang="zh-CN" altLang="en-US" dirty="0"/>
              <a:t>进行范围查询。</a:t>
            </a:r>
          </a:p>
          <a:p>
            <a:endParaRPr lang="en-US" altLang="zh-CN" dirty="0" smtClean="0"/>
          </a:p>
          <a:p>
            <a:r>
              <a:rPr lang="en-US" altLang="zh-CN" dirty="0" smtClean="0"/>
              <a:t>1</a:t>
            </a:r>
            <a:r>
              <a:rPr lang="zh-CN" altLang="en-US" dirty="0" smtClean="0"/>
              <a:t>、</a:t>
            </a:r>
            <a:r>
              <a:rPr lang="en-US" altLang="zh-CN" dirty="0" smtClean="0"/>
              <a:t>thrift</a:t>
            </a:r>
          </a:p>
          <a:p>
            <a:endParaRPr lang="en-US" altLang="zh-CN" dirty="0" smtClean="0"/>
          </a:p>
          <a:p>
            <a:r>
              <a:rPr lang="en-US" altLang="zh-CN" dirty="0" smtClean="0"/>
              <a:t>2</a:t>
            </a:r>
            <a:r>
              <a:rPr lang="zh-CN" altLang="en-US" dirty="0" smtClean="0"/>
              <a:t>、</a:t>
            </a:r>
            <a:r>
              <a:rPr lang="en-US" altLang="zh-CN" dirty="0" err="1" smtClean="0"/>
              <a:t>cql</a:t>
            </a:r>
            <a:endParaRPr lang="zh-CN" altLang="en-US" dirty="0"/>
          </a:p>
        </p:txBody>
      </p:sp>
      <p:sp>
        <p:nvSpPr>
          <p:cNvPr id="3" name="矩形 2"/>
          <p:cNvSpPr/>
          <p:nvPr/>
        </p:nvSpPr>
        <p:spPr>
          <a:xfrm>
            <a:off x="825909" y="4188047"/>
            <a:ext cx="11101631" cy="2400657"/>
          </a:xfrm>
          <a:prstGeom prst="rect">
            <a:avLst/>
          </a:prstGeom>
        </p:spPr>
        <p:txBody>
          <a:bodyPr wrap="square">
            <a:spAutoFit/>
          </a:bodyPr>
          <a:lstStyle/>
          <a:p>
            <a:r>
              <a:rPr lang="en-US" altLang="zh-CN" sz="1800" dirty="0"/>
              <a:t>String insert = “INSERT INTO </a:t>
            </a:r>
            <a:r>
              <a:rPr lang="en-US" altLang="zh-CN" sz="1800" dirty="0" err="1"/>
              <a:t>contacts.contact</a:t>
            </a:r>
            <a:r>
              <a:rPr lang="en-US" altLang="zh-CN" sz="1800" dirty="0"/>
              <a:t> (id, email) ” </a:t>
            </a:r>
            <a:r>
              <a:rPr lang="en-US" altLang="zh-CN" sz="1800" dirty="0" smtClean="0"/>
              <a:t>+“</a:t>
            </a:r>
            <a:r>
              <a:rPr lang="en-US" altLang="zh-CN" sz="1800" dirty="0"/>
              <a:t>VALUES (?,?);”;</a:t>
            </a:r>
            <a:br>
              <a:rPr lang="en-US" altLang="zh-CN" sz="1800" dirty="0"/>
            </a:br>
            <a:r>
              <a:rPr lang="en-US" altLang="zh-CN" sz="1800" dirty="0" err="1"/>
              <a:t>PreparedStatement</a:t>
            </a:r>
            <a:r>
              <a:rPr lang="en-US" altLang="zh-CN" sz="1800" dirty="0"/>
              <a:t> </a:t>
            </a:r>
            <a:r>
              <a:rPr lang="en-US" altLang="zh-CN" sz="1800" dirty="0" err="1"/>
              <a:t>stmt</a:t>
            </a:r>
            <a:r>
              <a:rPr lang="en-US" altLang="zh-CN" sz="1800" dirty="0"/>
              <a:t> = </a:t>
            </a:r>
            <a:r>
              <a:rPr lang="en-US" altLang="zh-CN" sz="1800" dirty="0" err="1"/>
              <a:t>session.prepare</a:t>
            </a:r>
            <a:r>
              <a:rPr lang="en-US" altLang="zh-CN" sz="1800" dirty="0"/>
              <a:t>(insert);</a:t>
            </a:r>
            <a:br>
              <a:rPr lang="en-US" altLang="zh-CN" sz="1800" dirty="0"/>
            </a:br>
            <a:r>
              <a:rPr lang="en-US" altLang="zh-CN" sz="1800" dirty="0" err="1"/>
              <a:t>BoundStatement</a:t>
            </a:r>
            <a:r>
              <a:rPr lang="en-US" altLang="zh-CN" sz="1800" dirty="0"/>
              <a:t> </a:t>
            </a:r>
            <a:r>
              <a:rPr lang="en-US" altLang="zh-CN" sz="1800" dirty="0" err="1"/>
              <a:t>boundInsert</a:t>
            </a:r>
            <a:r>
              <a:rPr lang="en-US" altLang="zh-CN" sz="1800" dirty="0"/>
              <a:t> = </a:t>
            </a:r>
            <a:r>
              <a:rPr lang="en-US" altLang="zh-CN" sz="1800" dirty="0" err="1"/>
              <a:t>stmt.bind</a:t>
            </a:r>
            <a:r>
              <a:rPr lang="en-US" altLang="zh-CN" sz="1800" dirty="0"/>
              <a:t>(</a:t>
            </a:r>
            <a:br>
              <a:rPr lang="en-US" altLang="zh-CN" sz="1800" dirty="0"/>
            </a:br>
            <a:r>
              <a:rPr lang="en-US" altLang="zh-CN" sz="1800" dirty="0" err="1"/>
              <a:t>UUID.fromString</a:t>
            </a:r>
            <a:r>
              <a:rPr lang="en-US" altLang="zh-CN" sz="1800" dirty="0"/>
              <a:t>(“bd297650-2885-11e4-8c21-0800200c9a66”),</a:t>
            </a:r>
            <a:br>
              <a:rPr lang="en-US" altLang="zh-CN" sz="1800" dirty="0"/>
            </a:br>
            <a:r>
              <a:rPr lang="en-US" altLang="zh-CN" sz="1800" dirty="0"/>
              <a:t>“contact@example.com”</a:t>
            </a:r>
            <a:br>
              <a:rPr lang="en-US" altLang="zh-CN" sz="1800" dirty="0"/>
            </a:br>
            <a:r>
              <a:rPr lang="en-US" altLang="zh-CN" sz="1800" dirty="0"/>
              <a:t>);</a:t>
            </a:r>
            <a:br>
              <a:rPr lang="en-US" altLang="zh-CN" sz="1800" dirty="0"/>
            </a:br>
            <a:r>
              <a:rPr lang="en-US" altLang="zh-CN" sz="1800" dirty="0" err="1"/>
              <a:t>session.execute</a:t>
            </a:r>
            <a:r>
              <a:rPr lang="en-US" altLang="zh-CN" sz="1800" dirty="0"/>
              <a:t>(</a:t>
            </a:r>
            <a:r>
              <a:rPr lang="en-US" altLang="zh-CN" sz="1800" dirty="0" err="1"/>
              <a:t>boundInsert</a:t>
            </a:r>
            <a:r>
              <a:rPr lang="en-US" altLang="zh-CN" sz="1800" dirty="0"/>
              <a:t>);</a:t>
            </a:r>
            <a:r>
              <a:rPr lang="en-US" altLang="zh-CN" dirty="0"/>
              <a:t/>
            </a:r>
            <a:br>
              <a:rPr lang="en-US" altLang="zh-CN" dirty="0"/>
            </a:br>
            <a:endParaRPr lang="zh-CN" altLang="en-US" dirty="0"/>
          </a:p>
        </p:txBody>
      </p:sp>
    </p:spTree>
    <p:extLst>
      <p:ext uri="{BB962C8B-B14F-4D97-AF65-F5344CB8AC3E}">
        <p14:creationId xmlns:p14="http://schemas.microsoft.com/office/powerpoint/2010/main" val="330628974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82287" cy="666786"/>
          </a:xfrm>
          <a:prstGeom prst="rect">
            <a:avLst/>
          </a:prstGeom>
          <a:noFill/>
        </p:spPr>
        <p:txBody>
          <a:bodyPr wrap="square" rtlCol="0">
            <a:spAutoFit/>
          </a:bodyPr>
          <a:lstStyle/>
          <a:p>
            <a:r>
              <a:rPr lang="zh-CN" altLang="en-US" sz="3733" dirty="0" smtClean="0">
                <a:solidFill>
                  <a:srgbClr val="767171"/>
                </a:solidFill>
                <a:cs typeface="+mn-ea"/>
                <a:sym typeface="+mn-lt"/>
              </a:rPr>
              <a:t>分区键、聚集键、二级索引、集合</a:t>
            </a:r>
            <a:endParaRPr lang="zh-CN" altLang="en-US" sz="3733" dirty="0">
              <a:solidFill>
                <a:srgbClr val="767171"/>
              </a:solidFill>
              <a:cs typeface="+mn-ea"/>
              <a:sym typeface="+mn-lt"/>
            </a:endParaRPr>
          </a:p>
        </p:txBody>
      </p:sp>
      <p:sp>
        <p:nvSpPr>
          <p:cNvPr id="2" name="矩形 1"/>
          <p:cNvSpPr/>
          <p:nvPr/>
        </p:nvSpPr>
        <p:spPr>
          <a:xfrm>
            <a:off x="381964" y="1237878"/>
            <a:ext cx="10741306" cy="830997"/>
          </a:xfrm>
          <a:prstGeom prst="rect">
            <a:avLst/>
          </a:prstGeom>
        </p:spPr>
        <p:txBody>
          <a:bodyPr wrap="square">
            <a:spAutoFit/>
          </a:bodyPr>
          <a:lstStyle/>
          <a:p>
            <a:r>
              <a:rPr lang="en-US" altLang="zh-CN" dirty="0"/>
              <a:t/>
            </a:r>
            <a:br>
              <a:rPr lang="en-US" altLang="zh-CN" dirty="0"/>
            </a:br>
            <a:endParaRPr lang="zh-CN" altLang="en-US" dirty="0"/>
          </a:p>
        </p:txBody>
      </p:sp>
      <p:sp>
        <p:nvSpPr>
          <p:cNvPr id="3" name="矩形 2"/>
          <p:cNvSpPr/>
          <p:nvPr/>
        </p:nvSpPr>
        <p:spPr>
          <a:xfrm>
            <a:off x="381963" y="1350450"/>
            <a:ext cx="5023413" cy="2062103"/>
          </a:xfrm>
          <a:prstGeom prst="rect">
            <a:avLst/>
          </a:prstGeom>
        </p:spPr>
        <p:txBody>
          <a:bodyPr wrap="square">
            <a:spAutoFit/>
          </a:bodyPr>
          <a:lstStyle/>
          <a:p>
            <a:r>
              <a:rPr lang="en-US" altLang="zh-CN" sz="1600" dirty="0"/>
              <a:t>CREATE TABLE authors (</a:t>
            </a:r>
          </a:p>
          <a:p>
            <a:r>
              <a:rPr lang="en-US" altLang="zh-CN" sz="1600" dirty="0"/>
              <a:t>name text,</a:t>
            </a:r>
          </a:p>
          <a:p>
            <a:r>
              <a:rPr lang="en-US" altLang="zh-CN" sz="1600" dirty="0"/>
              <a:t>year </a:t>
            </a:r>
            <a:r>
              <a:rPr lang="en-US" altLang="zh-CN" sz="1600" dirty="0" err="1"/>
              <a:t>int</a:t>
            </a:r>
            <a:r>
              <a:rPr lang="en-US" altLang="zh-CN" sz="1600" dirty="0"/>
              <a:t>,</a:t>
            </a:r>
          </a:p>
          <a:p>
            <a:r>
              <a:rPr lang="en-US" altLang="zh-CN" sz="1600" dirty="0"/>
              <a:t>title text,</a:t>
            </a:r>
          </a:p>
          <a:p>
            <a:r>
              <a:rPr lang="en-US" altLang="zh-CN" sz="1600" dirty="0" err="1"/>
              <a:t>isbn</a:t>
            </a:r>
            <a:r>
              <a:rPr lang="en-US" altLang="zh-CN" sz="1600" dirty="0"/>
              <a:t> text,</a:t>
            </a:r>
          </a:p>
          <a:p>
            <a:r>
              <a:rPr lang="en-US" altLang="zh-CN" sz="1600" dirty="0"/>
              <a:t>publisher text,</a:t>
            </a:r>
          </a:p>
          <a:p>
            <a:r>
              <a:rPr lang="en-US" altLang="zh-CN" sz="1600" dirty="0"/>
              <a:t>PRIMARY KEY (name, year, title)</a:t>
            </a:r>
          </a:p>
          <a:p>
            <a:r>
              <a:rPr lang="en-US" altLang="zh-CN" sz="1600" dirty="0"/>
              <a:t>) WITH CLUSTERING ORDER BY (year DESC);</a:t>
            </a:r>
            <a:endParaRPr lang="zh-CN" altLang="en-US" sz="1600" dirty="0"/>
          </a:p>
        </p:txBody>
      </p:sp>
      <p:sp>
        <p:nvSpPr>
          <p:cNvPr id="4" name="矩形 3"/>
          <p:cNvSpPr/>
          <p:nvPr/>
        </p:nvSpPr>
        <p:spPr>
          <a:xfrm>
            <a:off x="258500" y="3441491"/>
            <a:ext cx="9579979" cy="1200329"/>
          </a:xfrm>
          <a:prstGeom prst="rect">
            <a:avLst/>
          </a:prstGeom>
        </p:spPr>
        <p:txBody>
          <a:bodyPr wrap="square">
            <a:spAutoFit/>
          </a:bodyPr>
          <a:lstStyle/>
          <a:p>
            <a:r>
              <a:rPr lang="en-US" altLang="zh-CN" dirty="0"/>
              <a:t>PRIMARY KEY (</a:t>
            </a:r>
            <a:r>
              <a:rPr lang="en-US" altLang="zh-CN" dirty="0" err="1"/>
              <a:t>partition_key</a:t>
            </a:r>
            <a:r>
              <a:rPr lang="en-US" altLang="zh-CN" dirty="0"/>
              <a:t>, clustering1, clustering2</a:t>
            </a:r>
            <a:r>
              <a:rPr lang="en-US" altLang="zh-CN" dirty="0" smtClean="0"/>
              <a:t>)</a:t>
            </a:r>
          </a:p>
          <a:p>
            <a:r>
              <a:rPr lang="en-US" altLang="zh-CN" dirty="0" smtClean="0"/>
              <a:t>CREATE</a:t>
            </a:r>
            <a:r>
              <a:rPr lang="en-US" altLang="zh-CN" dirty="0"/>
              <a:t> INDEX </a:t>
            </a:r>
            <a:r>
              <a:rPr lang="en-US" altLang="zh-CN" dirty="0" smtClean="0"/>
              <a:t>ON</a:t>
            </a:r>
            <a:r>
              <a:rPr lang="en-US" altLang="zh-CN" dirty="0"/>
              <a:t> </a:t>
            </a:r>
            <a:r>
              <a:rPr lang="en-US" altLang="zh-CN" dirty="0" smtClean="0"/>
              <a:t>authors</a:t>
            </a:r>
            <a:r>
              <a:rPr lang="zh-CN" altLang="en-US" dirty="0" smtClean="0"/>
              <a:t>（</a:t>
            </a:r>
            <a:r>
              <a:rPr lang="en-US" altLang="zh-CN" dirty="0"/>
              <a:t> publisher </a:t>
            </a:r>
            <a:r>
              <a:rPr lang="zh-CN" altLang="en-US" dirty="0" smtClean="0"/>
              <a:t>）：二级索引</a:t>
            </a:r>
            <a:r>
              <a:rPr lang="en-US" altLang="zh-CN" dirty="0"/>
              <a:t/>
            </a:r>
            <a:br>
              <a:rPr lang="en-US" altLang="zh-CN" dirty="0"/>
            </a:br>
            <a:endParaRPr lang="zh-CN" altLang="en-US" dirty="0"/>
          </a:p>
        </p:txBody>
      </p:sp>
      <p:sp>
        <p:nvSpPr>
          <p:cNvPr id="5" name="矩形 4"/>
          <p:cNvSpPr/>
          <p:nvPr/>
        </p:nvSpPr>
        <p:spPr>
          <a:xfrm>
            <a:off x="381963" y="4531902"/>
            <a:ext cx="6096000" cy="1692771"/>
          </a:xfrm>
          <a:prstGeom prst="rect">
            <a:avLst/>
          </a:prstGeom>
        </p:spPr>
        <p:txBody>
          <a:bodyPr>
            <a:spAutoFit/>
          </a:bodyPr>
          <a:lstStyle/>
          <a:p>
            <a:r>
              <a:rPr lang="en-US" altLang="zh-CN" sz="1600" dirty="0"/>
              <a:t>CREATE TABLE authors (</a:t>
            </a:r>
            <a:br>
              <a:rPr lang="en-US" altLang="zh-CN" sz="1600" dirty="0"/>
            </a:br>
            <a:r>
              <a:rPr lang="en-US" altLang="zh-CN" sz="1600" dirty="0"/>
              <a:t>name text,</a:t>
            </a:r>
            <a:br>
              <a:rPr lang="en-US" altLang="zh-CN" sz="1600" dirty="0"/>
            </a:br>
            <a:r>
              <a:rPr lang="en-US" altLang="zh-CN" sz="1600" dirty="0"/>
              <a:t>books set&lt;text&gt;,</a:t>
            </a:r>
            <a:br>
              <a:rPr lang="en-US" altLang="zh-CN" sz="1600" dirty="0"/>
            </a:br>
            <a:r>
              <a:rPr lang="en-US" altLang="zh-CN" sz="1600" dirty="0"/>
              <a:t>PRIMARY KEY (name)</a:t>
            </a:r>
            <a:br>
              <a:rPr lang="en-US" altLang="zh-CN" sz="1600" dirty="0"/>
            </a:br>
            <a:r>
              <a:rPr lang="en-US" altLang="zh-CN" sz="1600" dirty="0"/>
              <a:t>);</a:t>
            </a:r>
            <a:r>
              <a:rPr lang="en-US" altLang="zh-CN" dirty="0"/>
              <a:t/>
            </a:r>
            <a:br>
              <a:rPr lang="en-US" altLang="zh-CN" dirty="0"/>
            </a:br>
            <a:endParaRPr lang="zh-CN" altLang="en-US" dirty="0"/>
          </a:p>
        </p:txBody>
      </p:sp>
      <p:sp>
        <p:nvSpPr>
          <p:cNvPr id="6" name="矩形 5"/>
          <p:cNvSpPr/>
          <p:nvPr/>
        </p:nvSpPr>
        <p:spPr>
          <a:xfrm>
            <a:off x="3256344" y="4659223"/>
            <a:ext cx="6096000" cy="1692771"/>
          </a:xfrm>
          <a:prstGeom prst="rect">
            <a:avLst/>
          </a:prstGeom>
        </p:spPr>
        <p:txBody>
          <a:bodyPr>
            <a:spAutoFit/>
          </a:bodyPr>
          <a:lstStyle/>
          <a:p>
            <a:r>
              <a:rPr lang="en-US" altLang="zh-CN" sz="1600" dirty="0"/>
              <a:t>CREATE TABLE authors (</a:t>
            </a:r>
            <a:br>
              <a:rPr lang="en-US" altLang="zh-CN" sz="1600" dirty="0"/>
            </a:br>
            <a:r>
              <a:rPr lang="en-US" altLang="zh-CN" sz="1600" dirty="0"/>
              <a:t>name text,</a:t>
            </a:r>
            <a:br>
              <a:rPr lang="en-US" altLang="zh-CN" sz="1600" dirty="0"/>
            </a:br>
            <a:r>
              <a:rPr lang="en-US" altLang="zh-CN" sz="1600" dirty="0"/>
              <a:t>books map&lt;text, </a:t>
            </a:r>
            <a:r>
              <a:rPr lang="en-US" altLang="zh-CN" sz="1600" dirty="0" err="1"/>
              <a:t>int</a:t>
            </a:r>
            <a:r>
              <a:rPr lang="en-US" altLang="zh-CN" sz="1600" dirty="0"/>
              <a:t>&gt;,</a:t>
            </a:r>
            <a:br>
              <a:rPr lang="en-US" altLang="zh-CN" sz="1600" dirty="0"/>
            </a:br>
            <a:r>
              <a:rPr lang="en-US" altLang="zh-CN" sz="1600" dirty="0"/>
              <a:t>PRIMARY KEY (name)</a:t>
            </a:r>
            <a:br>
              <a:rPr lang="en-US" altLang="zh-CN" sz="1600" dirty="0"/>
            </a:br>
            <a:r>
              <a:rPr lang="en-US" altLang="zh-CN" sz="1600" dirty="0"/>
              <a:t>);</a:t>
            </a:r>
            <a:r>
              <a:rPr lang="en-US" altLang="zh-CN" dirty="0"/>
              <a:t/>
            </a:r>
            <a:br>
              <a:rPr lang="en-US" altLang="zh-CN" dirty="0"/>
            </a:br>
            <a:endParaRPr lang="zh-CN" altLang="en-US" dirty="0"/>
          </a:p>
        </p:txBody>
      </p:sp>
      <p:sp>
        <p:nvSpPr>
          <p:cNvPr id="7" name="矩形 6"/>
          <p:cNvSpPr/>
          <p:nvPr/>
        </p:nvSpPr>
        <p:spPr>
          <a:xfrm>
            <a:off x="6917802" y="4527691"/>
            <a:ext cx="3856301" cy="1569660"/>
          </a:xfrm>
          <a:prstGeom prst="rect">
            <a:avLst/>
          </a:prstGeom>
        </p:spPr>
        <p:txBody>
          <a:bodyPr wrap="square">
            <a:spAutoFit/>
          </a:bodyPr>
          <a:lstStyle/>
          <a:p>
            <a:r>
              <a:rPr lang="en-US" altLang="zh-CN" sz="1600" dirty="0"/>
              <a:t>CREATE TABLE authors (</a:t>
            </a:r>
            <a:br>
              <a:rPr lang="en-US" altLang="zh-CN" sz="1600" dirty="0"/>
            </a:br>
            <a:r>
              <a:rPr lang="en-US" altLang="zh-CN" sz="1600" dirty="0"/>
              <a:t>name text,</a:t>
            </a:r>
            <a:br>
              <a:rPr lang="en-US" altLang="zh-CN" sz="1600" dirty="0"/>
            </a:br>
            <a:r>
              <a:rPr lang="en-US" altLang="zh-CN" sz="1600" dirty="0"/>
              <a:t>books list&lt;text&gt;,</a:t>
            </a:r>
            <a:br>
              <a:rPr lang="en-US" altLang="zh-CN" sz="1600" dirty="0"/>
            </a:br>
            <a:r>
              <a:rPr lang="en-US" altLang="zh-CN" sz="1600" dirty="0"/>
              <a:t>PRIMARY KEY (name)</a:t>
            </a:r>
            <a:br>
              <a:rPr lang="en-US" altLang="zh-CN" sz="1600" dirty="0"/>
            </a:br>
            <a:r>
              <a:rPr lang="en-US" altLang="zh-CN" sz="1600" dirty="0"/>
              <a:t>);</a:t>
            </a:r>
            <a:br>
              <a:rPr lang="en-US" altLang="zh-CN" sz="1600" dirty="0"/>
            </a:br>
            <a:endParaRPr lang="zh-CN" altLang="en-US" sz="1600" dirty="0"/>
          </a:p>
        </p:txBody>
      </p:sp>
    </p:spTree>
    <p:extLst>
      <p:ext uri="{BB962C8B-B14F-4D97-AF65-F5344CB8AC3E}">
        <p14:creationId xmlns:p14="http://schemas.microsoft.com/office/powerpoint/2010/main" val="59780500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10631965" cy="666786"/>
          </a:xfrm>
          <a:prstGeom prst="rect">
            <a:avLst/>
          </a:prstGeom>
          <a:noFill/>
        </p:spPr>
        <p:txBody>
          <a:bodyPr wrap="square" rtlCol="0">
            <a:spAutoFit/>
          </a:bodyPr>
          <a:lstStyle/>
          <a:p>
            <a:r>
              <a:rPr lang="zh-CN" altLang="en-US" sz="3733" dirty="0" smtClean="0">
                <a:solidFill>
                  <a:srgbClr val="767171"/>
                </a:solidFill>
                <a:cs typeface="+mn-ea"/>
                <a:sym typeface="+mn-lt"/>
              </a:rPr>
              <a:t>数据存储 </a:t>
            </a:r>
            <a:r>
              <a:rPr lang="en-US" altLang="zh-CN" sz="3733" dirty="0">
                <a:solidFill>
                  <a:srgbClr val="767171"/>
                </a:solidFill>
                <a:cs typeface="+mn-ea"/>
                <a:sym typeface="+mn-lt"/>
              </a:rPr>
              <a:t>Log-structured </a:t>
            </a:r>
            <a:r>
              <a:rPr lang="en-US" altLang="zh-CN" sz="3733" dirty="0" smtClean="0">
                <a:solidFill>
                  <a:srgbClr val="767171"/>
                </a:solidFill>
                <a:cs typeface="+mn-ea"/>
                <a:sym typeface="+mn-lt"/>
              </a:rPr>
              <a:t>storage</a:t>
            </a:r>
            <a:endParaRPr lang="zh-CN" altLang="en-US" sz="3733" dirty="0">
              <a:solidFill>
                <a:srgbClr val="767171"/>
              </a:solidFill>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19" y="905268"/>
            <a:ext cx="8628262" cy="5461632"/>
          </a:xfrm>
          <a:prstGeom prst="rect">
            <a:avLst/>
          </a:prstGeom>
        </p:spPr>
      </p:pic>
    </p:spTree>
    <p:extLst>
      <p:ext uri="{BB962C8B-B14F-4D97-AF65-F5344CB8AC3E}">
        <p14:creationId xmlns:p14="http://schemas.microsoft.com/office/powerpoint/2010/main" val="330628974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82287" cy="666786"/>
          </a:xfrm>
          <a:prstGeom prst="rect">
            <a:avLst/>
          </a:prstGeom>
          <a:noFill/>
        </p:spPr>
        <p:txBody>
          <a:bodyPr wrap="square" rtlCol="0">
            <a:spAutoFit/>
          </a:bodyPr>
          <a:lstStyle/>
          <a:p>
            <a:r>
              <a:rPr lang="en-US" altLang="zh-CN" sz="3733" dirty="0" smtClean="0">
                <a:solidFill>
                  <a:srgbClr val="767171"/>
                </a:solidFill>
                <a:cs typeface="+mn-ea"/>
                <a:sym typeface="+mn-lt"/>
              </a:rPr>
              <a:t>Log-structured storage</a:t>
            </a:r>
            <a:endParaRPr lang="zh-CN" altLang="en-US" sz="3733" dirty="0">
              <a:solidFill>
                <a:srgbClr val="767171"/>
              </a:solidFill>
              <a:cs typeface="+mn-ea"/>
              <a:sym typeface="+mn-lt"/>
            </a:endParaRPr>
          </a:p>
        </p:txBody>
      </p:sp>
      <p:sp>
        <p:nvSpPr>
          <p:cNvPr id="2" name="TextBox 1"/>
          <p:cNvSpPr txBox="1"/>
          <p:nvPr/>
        </p:nvSpPr>
        <p:spPr>
          <a:xfrm>
            <a:off x="1019261" y="1194619"/>
            <a:ext cx="10278004" cy="3046988"/>
          </a:xfrm>
          <a:prstGeom prst="rect">
            <a:avLst/>
          </a:prstGeom>
          <a:noFill/>
        </p:spPr>
        <p:txBody>
          <a:bodyPr wrap="square" rtlCol="0">
            <a:spAutoFit/>
          </a:bodyPr>
          <a:lstStyle/>
          <a:p>
            <a:r>
              <a:rPr lang="en-US" altLang="zh-CN" dirty="0" smtClean="0"/>
              <a:t>1</a:t>
            </a:r>
            <a:r>
              <a:rPr lang="zh-CN" altLang="en-US" dirty="0" smtClean="0"/>
              <a:t>、写不可变，写是追加操作</a:t>
            </a:r>
            <a:endParaRPr lang="en-US" altLang="zh-CN" dirty="0" smtClean="0"/>
          </a:p>
          <a:p>
            <a:r>
              <a:rPr lang="en-US" altLang="zh-CN" dirty="0" smtClean="0"/>
              <a:t>2</a:t>
            </a:r>
            <a:r>
              <a:rPr lang="zh-CN" altLang="en-US" dirty="0" smtClean="0"/>
              <a:t>、每个写都带有时间戳 </a:t>
            </a:r>
            <a:r>
              <a:rPr lang="en-US" altLang="zh-CN" dirty="0" smtClean="0"/>
              <a:t>timestamp</a:t>
            </a:r>
          </a:p>
          <a:p>
            <a:r>
              <a:rPr lang="en-US" altLang="zh-CN" dirty="0" smtClean="0"/>
              <a:t>3</a:t>
            </a:r>
            <a:r>
              <a:rPr lang="zh-CN" altLang="en-US" dirty="0" smtClean="0"/>
              <a:t>、删除操作是通过设备</a:t>
            </a:r>
            <a:r>
              <a:rPr lang="en-US" altLang="zh-CN" dirty="0" smtClean="0"/>
              <a:t>tombstone</a:t>
            </a:r>
            <a:r>
              <a:rPr lang="zh-CN" altLang="en-US" dirty="0" smtClean="0"/>
              <a:t>墓碑实现，压缩时才真正删除数据</a:t>
            </a:r>
            <a:endParaRPr lang="en-US" altLang="zh-CN" dirty="0" smtClean="0"/>
          </a:p>
          <a:p>
            <a:r>
              <a:rPr lang="en-US" altLang="zh-CN" dirty="0" smtClean="0"/>
              <a:t>4</a:t>
            </a:r>
            <a:r>
              <a:rPr lang="zh-CN" altLang="en-US" dirty="0" smtClean="0"/>
              <a:t>、顺序查询快，如范围查询，利用了磁盘的顺序读取数据。</a:t>
            </a:r>
            <a:endParaRPr lang="en-US" altLang="zh-CN" dirty="0" smtClean="0"/>
          </a:p>
          <a:p>
            <a:r>
              <a:rPr lang="en-US" altLang="zh-CN" dirty="0" smtClean="0"/>
              <a:t>5</a:t>
            </a:r>
            <a:r>
              <a:rPr lang="zh-CN" altLang="en-US" dirty="0" smtClean="0"/>
              <a:t>、</a:t>
            </a:r>
            <a:r>
              <a:rPr lang="zh-CN" altLang="en-US" dirty="0"/>
              <a:t>批量</a:t>
            </a:r>
            <a:r>
              <a:rPr lang="zh-CN" altLang="en-US" dirty="0" smtClean="0"/>
              <a:t>写解决随机写性能问题</a:t>
            </a:r>
            <a:endParaRPr lang="en-US" altLang="zh-CN" dirty="0" smtClean="0"/>
          </a:p>
          <a:p>
            <a:r>
              <a:rPr lang="en-US" altLang="zh-CN" dirty="0" smtClean="0"/>
              <a:t>6</a:t>
            </a:r>
            <a:r>
              <a:rPr lang="zh-CN" altLang="en-US" dirty="0" smtClean="0"/>
              <a:t>、利用</a:t>
            </a:r>
            <a:r>
              <a:rPr lang="en-US" altLang="zh-CN" dirty="0" smtClean="0"/>
              <a:t>immutable </a:t>
            </a:r>
            <a:r>
              <a:rPr lang="en-US" altLang="zh-CN" dirty="0" err="1" smtClean="0"/>
              <a:t>Memtable</a:t>
            </a:r>
            <a:r>
              <a:rPr lang="zh-CN" altLang="en-US" dirty="0" smtClean="0"/>
              <a:t>解决</a:t>
            </a:r>
            <a:r>
              <a:rPr lang="en-US" altLang="zh-CN" dirty="0" err="1"/>
              <a:t>M</a:t>
            </a:r>
            <a:r>
              <a:rPr lang="en-US" altLang="zh-CN" dirty="0" err="1" smtClean="0"/>
              <a:t>emtable</a:t>
            </a:r>
            <a:r>
              <a:rPr lang="zh-CN" altLang="en-US" dirty="0" smtClean="0"/>
              <a:t>在刷盘时阻塞写操作问题</a:t>
            </a:r>
            <a:endParaRPr lang="en-US" altLang="zh-CN" dirty="0" smtClean="0"/>
          </a:p>
          <a:p>
            <a:r>
              <a:rPr lang="en-US" altLang="zh-CN" dirty="0" smtClean="0"/>
              <a:t>6</a:t>
            </a:r>
            <a:r>
              <a:rPr lang="zh-CN" altLang="en-US" dirty="0" smtClean="0"/>
              <a:t>、针对</a:t>
            </a:r>
            <a:r>
              <a:rPr lang="en-US" altLang="zh-CN" dirty="0" err="1" smtClean="0"/>
              <a:t>sstable</a:t>
            </a:r>
            <a:r>
              <a:rPr lang="zh-CN" altLang="en-US" dirty="0" smtClean="0"/>
              <a:t>建立索引，加速</a:t>
            </a:r>
            <a:r>
              <a:rPr lang="en-US" altLang="zh-CN" dirty="0" err="1" smtClean="0"/>
              <a:t>sstable</a:t>
            </a:r>
            <a:r>
              <a:rPr lang="zh-CN" altLang="en-US" dirty="0" smtClean="0"/>
              <a:t>内部查询</a:t>
            </a:r>
            <a:endParaRPr lang="en-US" altLang="zh-CN" dirty="0" smtClean="0"/>
          </a:p>
          <a:p>
            <a:endParaRPr lang="zh-CN" altLang="en-US" dirty="0"/>
          </a:p>
        </p:txBody>
      </p:sp>
    </p:spTree>
    <p:extLst>
      <p:ext uri="{BB962C8B-B14F-4D97-AF65-F5344CB8AC3E}">
        <p14:creationId xmlns:p14="http://schemas.microsoft.com/office/powerpoint/2010/main" val="330628974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9938791" cy="666786"/>
          </a:xfrm>
          <a:prstGeom prst="rect">
            <a:avLst/>
          </a:prstGeom>
          <a:noFill/>
        </p:spPr>
        <p:txBody>
          <a:bodyPr wrap="square" rtlCol="0">
            <a:spAutoFit/>
          </a:bodyPr>
          <a:lstStyle/>
          <a:p>
            <a:r>
              <a:rPr lang="en-US" altLang="zh-CN" sz="3733" dirty="0">
                <a:solidFill>
                  <a:srgbClr val="767171"/>
                </a:solidFill>
                <a:cs typeface="+mn-ea"/>
                <a:sym typeface="+mn-lt"/>
              </a:rPr>
              <a:t> </a:t>
            </a:r>
            <a:r>
              <a:rPr lang="en-US" altLang="zh-CN" sz="3733" dirty="0" err="1">
                <a:solidFill>
                  <a:srgbClr val="767171"/>
                </a:solidFill>
                <a:cs typeface="+mn-ea"/>
                <a:sym typeface="+mn-lt"/>
              </a:rPr>
              <a:t>BloomFilter</a:t>
            </a:r>
            <a:r>
              <a:rPr lang="en-US" altLang="zh-CN" sz="3733" dirty="0">
                <a:solidFill>
                  <a:srgbClr val="767171"/>
                </a:solidFill>
                <a:cs typeface="+mn-ea"/>
                <a:sym typeface="+mn-lt"/>
              </a:rPr>
              <a:t>——</a:t>
            </a:r>
            <a:r>
              <a:rPr lang="zh-CN" altLang="en-US" sz="3733" dirty="0">
                <a:solidFill>
                  <a:srgbClr val="767171"/>
                </a:solidFill>
                <a:cs typeface="+mn-ea"/>
                <a:sym typeface="+mn-lt"/>
              </a:rPr>
              <a:t>大规模数据处理利器</a:t>
            </a:r>
          </a:p>
        </p:txBody>
      </p:sp>
      <p:pic>
        <p:nvPicPr>
          <p:cNvPr id="6146" name="Picture 2" descr="C:\Users\hzyiting\AppData\Local\YNote\data\15521250935@163.com\76e15b52171047b9b45ff30bff8b748f\2011010219003441.jp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13" y="1721208"/>
            <a:ext cx="7620000" cy="26955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16012" y="4723693"/>
            <a:ext cx="9814335" cy="830997"/>
          </a:xfrm>
          <a:prstGeom prst="rect">
            <a:avLst/>
          </a:prstGeom>
        </p:spPr>
        <p:txBody>
          <a:bodyPr wrap="square">
            <a:spAutoFit/>
          </a:bodyPr>
          <a:lstStyle/>
          <a:p>
            <a:r>
              <a:rPr lang="zh-CN" altLang="en-US" dirty="0"/>
              <a:t>可以使用</a:t>
            </a:r>
            <a:r>
              <a:rPr lang="en-US" altLang="zh-CN" dirty="0"/>
              <a:t>Counting </a:t>
            </a:r>
            <a:r>
              <a:rPr lang="en-US" altLang="zh-CN" dirty="0" err="1"/>
              <a:t>bloomfilter</a:t>
            </a:r>
            <a:r>
              <a:rPr lang="en-US" altLang="zh-CN" dirty="0"/>
              <a:t>(CBF)</a:t>
            </a:r>
            <a:r>
              <a:rPr lang="zh-CN" altLang="en-US" dirty="0"/>
              <a:t>，这是一种基本</a:t>
            </a:r>
            <a:r>
              <a:rPr lang="en-US" altLang="zh-CN" dirty="0"/>
              <a:t>Bloom Filter</a:t>
            </a:r>
            <a:r>
              <a:rPr lang="zh-CN" altLang="en-US" dirty="0"/>
              <a:t>的变体，</a:t>
            </a:r>
            <a:r>
              <a:rPr lang="en-US" altLang="zh-CN" dirty="0"/>
              <a:t>CBF</a:t>
            </a:r>
            <a:r>
              <a:rPr lang="zh-CN" altLang="en-US" dirty="0"/>
              <a:t>将基本</a:t>
            </a:r>
            <a:r>
              <a:rPr lang="en-US" altLang="zh-CN" dirty="0"/>
              <a:t>Bloom Filter</a:t>
            </a:r>
            <a:r>
              <a:rPr lang="zh-CN" altLang="en-US" dirty="0"/>
              <a:t>每一个</a:t>
            </a:r>
            <a:r>
              <a:rPr lang="en-US" altLang="zh-CN" dirty="0"/>
              <a:t>Bit</a:t>
            </a:r>
            <a:r>
              <a:rPr lang="zh-CN" altLang="en-US" dirty="0"/>
              <a:t>改为一个计数器，这样就可以实现删除</a:t>
            </a:r>
          </a:p>
        </p:txBody>
      </p:sp>
    </p:spTree>
    <p:extLst>
      <p:ext uri="{BB962C8B-B14F-4D97-AF65-F5344CB8AC3E}">
        <p14:creationId xmlns:p14="http://schemas.microsoft.com/office/powerpoint/2010/main" val="187984348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82287" cy="666786"/>
          </a:xfrm>
          <a:prstGeom prst="rect">
            <a:avLst/>
          </a:prstGeom>
          <a:noFill/>
        </p:spPr>
        <p:txBody>
          <a:bodyPr wrap="square" rtlCol="0">
            <a:spAutoFit/>
          </a:bodyPr>
          <a:lstStyle/>
          <a:p>
            <a:r>
              <a:rPr lang="en-US" altLang="zh-CN" sz="3733" dirty="0" smtClean="0">
                <a:solidFill>
                  <a:srgbClr val="767171"/>
                </a:solidFill>
                <a:cs typeface="+mn-ea"/>
                <a:sym typeface="+mn-lt"/>
              </a:rPr>
              <a:t>Compaction </a:t>
            </a:r>
            <a:r>
              <a:rPr lang="zh-CN" altLang="en-US" sz="3733" dirty="0" smtClean="0">
                <a:solidFill>
                  <a:srgbClr val="767171"/>
                </a:solidFill>
                <a:cs typeface="+mn-ea"/>
                <a:sym typeface="+mn-lt"/>
              </a:rPr>
              <a:t>数据压缩</a:t>
            </a:r>
            <a:endParaRPr lang="zh-CN" altLang="en-US" sz="3733" dirty="0">
              <a:solidFill>
                <a:srgbClr val="767171"/>
              </a:solidFill>
              <a:cs typeface="+mn-ea"/>
              <a:sym typeface="+mn-lt"/>
            </a:endParaRPr>
          </a:p>
        </p:txBody>
      </p:sp>
      <p:sp>
        <p:nvSpPr>
          <p:cNvPr id="2" name="TextBox 1"/>
          <p:cNvSpPr txBox="1"/>
          <p:nvPr/>
        </p:nvSpPr>
        <p:spPr>
          <a:xfrm>
            <a:off x="535259" y="1550020"/>
            <a:ext cx="11218126" cy="1200329"/>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Size-tiered </a:t>
            </a:r>
            <a:r>
              <a:rPr lang="en-US" altLang="zh-CN" dirty="0" smtClean="0"/>
              <a:t>compaction</a:t>
            </a:r>
          </a:p>
          <a:p>
            <a:r>
              <a:rPr lang="en-US" altLang="zh-CN" dirty="0" smtClean="0"/>
              <a:t>2</a:t>
            </a:r>
            <a:r>
              <a:rPr lang="zh-CN" altLang="en-US" dirty="0" smtClean="0"/>
              <a:t>、</a:t>
            </a:r>
            <a:r>
              <a:rPr lang="en-US" altLang="zh-CN" dirty="0" smtClean="0"/>
              <a:t>Leveled </a:t>
            </a:r>
            <a:r>
              <a:rPr lang="en-US" altLang="zh-CN" dirty="0" smtClean="0"/>
              <a:t>compaction</a:t>
            </a:r>
          </a:p>
          <a:p>
            <a:r>
              <a:rPr lang="en-US" altLang="zh-CN" dirty="0" smtClean="0"/>
              <a:t>3</a:t>
            </a:r>
            <a:r>
              <a:rPr lang="zh-CN" altLang="en-US" dirty="0" smtClean="0"/>
              <a:t>、</a:t>
            </a:r>
            <a:r>
              <a:rPr lang="en-US" altLang="zh-CN" dirty="0"/>
              <a:t>D</a:t>
            </a:r>
            <a:r>
              <a:rPr lang="en-US" altLang="zh-CN" dirty="0" smtClean="0"/>
              <a:t>ate-tiered </a:t>
            </a:r>
            <a:r>
              <a:rPr lang="en-US" altLang="zh-CN" dirty="0" smtClean="0"/>
              <a:t>compaction</a:t>
            </a:r>
            <a:endParaRPr lang="zh-CN" altLang="en-US" dirty="0"/>
          </a:p>
        </p:txBody>
      </p:sp>
    </p:spTree>
    <p:extLst>
      <p:ext uri="{BB962C8B-B14F-4D97-AF65-F5344CB8AC3E}">
        <p14:creationId xmlns:p14="http://schemas.microsoft.com/office/powerpoint/2010/main" val="1879843488"/>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82287" cy="666786"/>
          </a:xfrm>
          <a:prstGeom prst="rect">
            <a:avLst/>
          </a:prstGeom>
          <a:noFill/>
        </p:spPr>
        <p:txBody>
          <a:bodyPr wrap="square" rtlCol="0">
            <a:spAutoFit/>
          </a:bodyPr>
          <a:lstStyle/>
          <a:p>
            <a:r>
              <a:rPr lang="en-US" altLang="zh-CN" sz="3733" dirty="0" smtClean="0">
                <a:solidFill>
                  <a:srgbClr val="767171"/>
                </a:solidFill>
                <a:cs typeface="+mn-ea"/>
                <a:sym typeface="+mn-lt"/>
              </a:rPr>
              <a:t>Size Compaction </a:t>
            </a:r>
            <a:r>
              <a:rPr lang="zh-CN" altLang="en-US" sz="3733" dirty="0" smtClean="0">
                <a:solidFill>
                  <a:srgbClr val="767171"/>
                </a:solidFill>
                <a:cs typeface="+mn-ea"/>
                <a:sym typeface="+mn-lt"/>
              </a:rPr>
              <a:t>数据压缩</a:t>
            </a:r>
            <a:endParaRPr lang="zh-CN" altLang="en-US" sz="3733" dirty="0">
              <a:solidFill>
                <a:srgbClr val="767171"/>
              </a:solidFill>
              <a:cs typeface="+mn-ea"/>
              <a:sym typeface="+mn-lt"/>
            </a:endParaRPr>
          </a:p>
        </p:txBody>
      </p:sp>
      <p:pic>
        <p:nvPicPr>
          <p:cNvPr id="7170" name="Picture 2" descr="Figure 2: sstables under size-tiered compaction after many inse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19" y="1204332"/>
            <a:ext cx="3769612" cy="35572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72361" y="1326995"/>
            <a:ext cx="7359805" cy="4524315"/>
          </a:xfrm>
          <a:prstGeom prst="rect">
            <a:avLst/>
          </a:prstGeom>
          <a:noFill/>
        </p:spPr>
        <p:txBody>
          <a:bodyPr wrap="square" rtlCol="0">
            <a:spAutoFit/>
          </a:bodyPr>
          <a:lstStyle/>
          <a:p>
            <a:r>
              <a:rPr lang="en-US" altLang="zh-CN" dirty="0" smtClean="0"/>
              <a:t>1</a:t>
            </a:r>
            <a:r>
              <a:rPr lang="zh-CN" altLang="en-US" dirty="0" smtClean="0"/>
              <a:t>、类似与</a:t>
            </a:r>
            <a:r>
              <a:rPr lang="en-US" altLang="zh-CN" dirty="0" err="1" smtClean="0"/>
              <a:t>bigtable</a:t>
            </a:r>
            <a:r>
              <a:rPr lang="zh-CN" altLang="en-US" dirty="0" smtClean="0"/>
              <a:t>中提出的策略</a:t>
            </a:r>
            <a:endParaRPr lang="en-US" altLang="zh-CN" dirty="0" smtClean="0"/>
          </a:p>
          <a:p>
            <a:r>
              <a:rPr lang="en-US" altLang="zh-CN" dirty="0" smtClean="0"/>
              <a:t>2</a:t>
            </a:r>
            <a:r>
              <a:rPr lang="zh-CN" altLang="en-US" dirty="0" smtClean="0"/>
              <a:t>、多次合并后可能导致一行数据中不同的列存储在多个</a:t>
            </a:r>
            <a:r>
              <a:rPr lang="en-US" altLang="zh-CN" dirty="0" err="1" smtClean="0"/>
              <a:t>sstable</a:t>
            </a:r>
            <a:r>
              <a:rPr lang="zh-CN" altLang="en-US" dirty="0" smtClean="0"/>
              <a:t>中，大大降低性能</a:t>
            </a:r>
            <a:endParaRPr lang="en-US" altLang="zh-CN" dirty="0" smtClean="0"/>
          </a:p>
          <a:p>
            <a:r>
              <a:rPr lang="en-US" altLang="zh-CN" dirty="0" smtClean="0"/>
              <a:t>3</a:t>
            </a:r>
            <a:r>
              <a:rPr lang="zh-CN" altLang="en-US" dirty="0" smtClean="0"/>
              <a:t>、浪费空间，存在旧数据</a:t>
            </a:r>
            <a:endParaRPr lang="en-US" altLang="zh-CN" dirty="0" smtClean="0"/>
          </a:p>
          <a:p>
            <a:r>
              <a:rPr lang="en-US" altLang="zh-CN" dirty="0" smtClean="0"/>
              <a:t>4</a:t>
            </a:r>
            <a:r>
              <a:rPr lang="zh-CN" altLang="en-US" dirty="0" smtClean="0"/>
              <a:t>、随着文件越来越大，合并需要大量空间，可能造成空间不足</a:t>
            </a:r>
            <a:endParaRPr lang="en-US" altLang="zh-CN" dirty="0" smtClean="0"/>
          </a:p>
          <a:p>
            <a:r>
              <a:rPr lang="en-US" altLang="zh-CN" dirty="0" smtClean="0"/>
              <a:t>5</a:t>
            </a:r>
            <a:r>
              <a:rPr lang="zh-CN" altLang="en-US" dirty="0" smtClean="0"/>
              <a:t>、大文件合并速度慢，也可能导致出现</a:t>
            </a:r>
            <a:r>
              <a:rPr lang="zh-CN" altLang="en-US" dirty="0" smtClean="0"/>
              <a:t>大量</a:t>
            </a:r>
            <a:r>
              <a:rPr lang="zh-CN" altLang="en-US" dirty="0"/>
              <a:t>小</a:t>
            </a:r>
            <a:r>
              <a:rPr lang="en-US" altLang="zh-CN" dirty="0" err="1" smtClean="0"/>
              <a:t>sstable</a:t>
            </a:r>
            <a:endParaRPr lang="en-US" altLang="zh-CN" dirty="0" smtClean="0"/>
          </a:p>
          <a:p>
            <a:endParaRPr lang="en-US" altLang="zh-CN" dirty="0"/>
          </a:p>
          <a:p>
            <a:endParaRPr lang="en-US" altLang="zh-CN" dirty="0" smtClean="0"/>
          </a:p>
          <a:p>
            <a:r>
              <a:rPr lang="zh-CN" altLang="en-US" dirty="0" smtClean="0"/>
              <a:t>适合大量写</a:t>
            </a:r>
            <a:endParaRPr lang="en-US" altLang="zh-CN" dirty="0" smtClean="0"/>
          </a:p>
          <a:p>
            <a:endParaRPr lang="zh-CN" altLang="en-US" dirty="0"/>
          </a:p>
        </p:txBody>
      </p:sp>
    </p:spTree>
    <p:extLst>
      <p:ext uri="{BB962C8B-B14F-4D97-AF65-F5344CB8AC3E}">
        <p14:creationId xmlns:p14="http://schemas.microsoft.com/office/powerpoint/2010/main" val="307196095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7682287" cy="666786"/>
          </a:xfrm>
          <a:prstGeom prst="rect">
            <a:avLst/>
          </a:prstGeom>
          <a:noFill/>
        </p:spPr>
        <p:txBody>
          <a:bodyPr wrap="square" rtlCol="0">
            <a:spAutoFit/>
          </a:bodyPr>
          <a:lstStyle/>
          <a:p>
            <a:r>
              <a:rPr lang="en-US" altLang="zh-CN" sz="3733" dirty="0" smtClean="0">
                <a:solidFill>
                  <a:srgbClr val="767171"/>
                </a:solidFill>
                <a:cs typeface="+mn-ea"/>
                <a:sym typeface="+mn-lt"/>
              </a:rPr>
              <a:t>Leveled Compaction </a:t>
            </a:r>
            <a:r>
              <a:rPr lang="zh-CN" altLang="en-US" sz="3733" dirty="0" smtClean="0">
                <a:solidFill>
                  <a:srgbClr val="767171"/>
                </a:solidFill>
                <a:cs typeface="+mn-ea"/>
                <a:sym typeface="+mn-lt"/>
              </a:rPr>
              <a:t>数据压缩</a:t>
            </a:r>
            <a:endParaRPr lang="zh-CN" altLang="en-US" sz="3733" dirty="0">
              <a:solidFill>
                <a:srgbClr val="767171"/>
              </a:solidFill>
              <a:cs typeface="+mn-ea"/>
              <a:sym typeface="+mn-lt"/>
            </a:endParaRPr>
          </a:p>
        </p:txBody>
      </p:sp>
      <p:pic>
        <p:nvPicPr>
          <p:cNvPr id="8194" name="Picture 2" descr="Figure 4: sstables under leveled compaction after many inse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67" y="1103970"/>
            <a:ext cx="6421432" cy="1839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0722" y="3367668"/>
            <a:ext cx="11991278" cy="1938992"/>
          </a:xfrm>
          <a:prstGeom prst="rect">
            <a:avLst/>
          </a:prstGeom>
          <a:noFill/>
        </p:spPr>
        <p:txBody>
          <a:bodyPr wrap="square" rtlCol="0">
            <a:spAutoFit/>
          </a:bodyPr>
          <a:lstStyle/>
          <a:p>
            <a:r>
              <a:rPr lang="en-US" altLang="zh-CN" dirty="0" smtClean="0"/>
              <a:t>1</a:t>
            </a:r>
            <a:r>
              <a:rPr lang="zh-CN" altLang="en-US" dirty="0" smtClean="0"/>
              <a:t>、分层处理</a:t>
            </a:r>
            <a:r>
              <a:rPr lang="en-US" altLang="zh-CN" dirty="0" err="1" smtClean="0"/>
              <a:t>sstable</a:t>
            </a:r>
            <a:r>
              <a:rPr lang="zh-CN" altLang="en-US" dirty="0" smtClean="0"/>
              <a:t>，</a:t>
            </a:r>
            <a:r>
              <a:rPr lang="en-US" altLang="zh-CN" dirty="0" err="1" smtClean="0"/>
              <a:t>sstable</a:t>
            </a:r>
            <a:r>
              <a:rPr lang="zh-CN" altLang="en-US" dirty="0" smtClean="0"/>
              <a:t>固定大小，默认</a:t>
            </a:r>
            <a:r>
              <a:rPr lang="en-US" altLang="zh-CN" dirty="0" smtClean="0"/>
              <a:t>5M</a:t>
            </a:r>
            <a:r>
              <a:rPr lang="zh-CN" altLang="en-US" dirty="0" smtClean="0"/>
              <a:t>，</a:t>
            </a:r>
            <a:endParaRPr lang="en-US" altLang="zh-CN" dirty="0" smtClean="0"/>
          </a:p>
          <a:p>
            <a:r>
              <a:rPr lang="en-US" altLang="zh-CN" dirty="0" smtClean="0"/>
              <a:t>2</a:t>
            </a:r>
            <a:r>
              <a:rPr lang="zh-CN" altLang="en-US" dirty="0" smtClean="0"/>
              <a:t>、</a:t>
            </a:r>
            <a:r>
              <a:rPr lang="zh-CN" altLang="en-US" dirty="0"/>
              <a:t>每层不会出现</a:t>
            </a:r>
            <a:r>
              <a:rPr lang="zh-CN" altLang="en-US" dirty="0" smtClean="0"/>
              <a:t>重复</a:t>
            </a:r>
            <a:r>
              <a:rPr lang="en-US" altLang="zh-CN" dirty="0" smtClean="0"/>
              <a:t>key</a:t>
            </a:r>
            <a:r>
              <a:rPr lang="zh-CN" altLang="en-US" dirty="0" smtClean="0"/>
              <a:t>，读取一行数据只需读取一个</a:t>
            </a:r>
            <a:r>
              <a:rPr lang="en-US" altLang="zh-CN" dirty="0" err="1" smtClean="0"/>
              <a:t>sstable</a:t>
            </a:r>
            <a:r>
              <a:rPr lang="zh-CN" altLang="en-US" dirty="0" smtClean="0"/>
              <a:t>的数据，（除掉合并</a:t>
            </a:r>
            <a:r>
              <a:rPr lang="en-US" altLang="zh-CN" dirty="0" smtClean="0"/>
              <a:t>L0</a:t>
            </a:r>
            <a:r>
              <a:rPr lang="zh-CN" altLang="en-US" dirty="0" smtClean="0"/>
              <a:t>）</a:t>
            </a:r>
            <a:endParaRPr lang="en-US" altLang="zh-CN" dirty="0" smtClean="0"/>
          </a:p>
          <a:p>
            <a:r>
              <a:rPr lang="en-US" altLang="zh-CN" dirty="0" smtClean="0"/>
              <a:t>3</a:t>
            </a:r>
            <a:r>
              <a:rPr lang="zh-CN" altLang="en-US" dirty="0" smtClean="0"/>
              <a:t>、合并所需额外空间小。</a:t>
            </a:r>
            <a:endParaRPr lang="en-US" altLang="zh-CN" dirty="0" smtClean="0"/>
          </a:p>
          <a:p>
            <a:r>
              <a:rPr lang="en-US" altLang="zh-CN" dirty="0" smtClean="0"/>
              <a:t>4</a:t>
            </a:r>
            <a:r>
              <a:rPr lang="zh-CN" altLang="en-US" dirty="0" smtClean="0"/>
              <a:t>、</a:t>
            </a:r>
            <a:r>
              <a:rPr lang="en-US" altLang="zh-CN" dirty="0" smtClean="0"/>
              <a:t>10T</a:t>
            </a:r>
            <a:r>
              <a:rPr lang="zh-CN" altLang="en-US" dirty="0" smtClean="0"/>
              <a:t>数据只需要</a:t>
            </a:r>
            <a:r>
              <a:rPr lang="en-US" altLang="zh-CN" dirty="0" smtClean="0"/>
              <a:t>7</a:t>
            </a:r>
            <a:r>
              <a:rPr lang="zh-CN" altLang="en-US" dirty="0" smtClean="0"/>
              <a:t>层。</a:t>
            </a:r>
            <a:endParaRPr lang="en-US" altLang="zh-CN" dirty="0" smtClean="0"/>
          </a:p>
          <a:p>
            <a:endParaRPr lang="zh-CN" altLang="en-US" dirty="0"/>
          </a:p>
        </p:txBody>
      </p:sp>
    </p:spTree>
    <p:extLst>
      <p:ext uri="{BB962C8B-B14F-4D97-AF65-F5344CB8AC3E}">
        <p14:creationId xmlns:p14="http://schemas.microsoft.com/office/powerpoint/2010/main" val="29116295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MH_Desc_1"/>
          <p:cNvSpPr txBox="1"/>
          <p:nvPr>
            <p:custDataLst>
              <p:tags r:id="rId1"/>
            </p:custDataLst>
          </p:nvPr>
        </p:nvSpPr>
        <p:spPr>
          <a:xfrm>
            <a:off x="979130" y="212273"/>
            <a:ext cx="1634351" cy="772965"/>
          </a:xfrm>
          <a:prstGeom prst="rect">
            <a:avLst/>
          </a:prstGeom>
          <a:noFill/>
        </p:spPr>
        <p:txBody>
          <a:bodyPr lIns="72000" tIns="72000" rIns="72000" bIns="0">
            <a:noAutofit/>
          </a:bodyPr>
          <a:lstStyle/>
          <a:p>
            <a:pPr algn="ctr">
              <a:lnSpc>
                <a:spcPct val="130000"/>
              </a:lnSpc>
              <a:defRPr/>
            </a:pPr>
            <a:r>
              <a:rPr lang="zh-CN" altLang="en-US" sz="2800" dirty="0">
                <a:solidFill>
                  <a:srgbClr val="767171"/>
                </a:solidFill>
                <a:cs typeface="+mn-ea"/>
                <a:sym typeface="+mn-lt"/>
              </a:rPr>
              <a:t>应用案例</a:t>
            </a:r>
          </a:p>
        </p:txBody>
      </p:sp>
      <p:sp>
        <p:nvSpPr>
          <p:cNvPr id="129" name="MH_SubTitle_1"/>
          <p:cNvSpPr txBox="1">
            <a:spLocks noChangeArrowheads="1"/>
          </p:cNvSpPr>
          <p:nvPr>
            <p:custDataLst>
              <p:tags r:id="rId2"/>
            </p:custDataLst>
          </p:nvPr>
        </p:nvSpPr>
        <p:spPr bwMode="auto">
          <a:xfrm>
            <a:off x="2282053" y="1473202"/>
            <a:ext cx="1804102" cy="40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smtClean="0">
                <a:solidFill>
                  <a:srgbClr val="58C093"/>
                </a:solidFill>
                <a:latin typeface="+mn-lt"/>
                <a:ea typeface="+mn-ea"/>
                <a:cs typeface="+mn-ea"/>
                <a:sym typeface="+mn-lt"/>
              </a:rPr>
              <a:t>国内</a:t>
            </a:r>
            <a:r>
              <a:rPr lang="en-US" altLang="zh-CN" sz="2000" b="1" dirty="0" smtClean="0">
                <a:solidFill>
                  <a:srgbClr val="58C093"/>
                </a:solidFill>
                <a:latin typeface="+mn-lt"/>
                <a:ea typeface="+mn-ea"/>
                <a:cs typeface="+mn-ea"/>
                <a:sym typeface="+mn-lt"/>
              </a:rPr>
              <a:t>360</a:t>
            </a:r>
            <a:endParaRPr lang="zh-CN" altLang="en-US" sz="2000" b="1" dirty="0">
              <a:solidFill>
                <a:srgbClr val="58C093"/>
              </a:solidFill>
              <a:latin typeface="+mn-lt"/>
              <a:ea typeface="+mn-ea"/>
              <a:cs typeface="+mn-ea"/>
              <a:sym typeface="+mn-lt"/>
            </a:endParaRPr>
          </a:p>
        </p:txBody>
      </p:sp>
      <p:sp>
        <p:nvSpPr>
          <p:cNvPr id="131" name="MH_SubTitle_2"/>
          <p:cNvSpPr txBox="1">
            <a:spLocks noChangeArrowheads="1"/>
          </p:cNvSpPr>
          <p:nvPr>
            <p:custDataLst>
              <p:tags r:id="rId3"/>
            </p:custDataLst>
          </p:nvPr>
        </p:nvSpPr>
        <p:spPr bwMode="auto">
          <a:xfrm>
            <a:off x="2282053" y="2929941"/>
            <a:ext cx="2943843" cy="32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smtClean="0">
                <a:solidFill>
                  <a:srgbClr val="FF6B5A"/>
                </a:solidFill>
                <a:latin typeface="+mn-lt"/>
                <a:ea typeface="+mn-ea"/>
                <a:cs typeface="+mn-ea"/>
                <a:sym typeface="+mn-lt"/>
              </a:rPr>
              <a:t>Apple</a:t>
            </a:r>
            <a:r>
              <a:rPr lang="zh-CN" altLang="en-US" sz="2000" b="1" dirty="0" smtClean="0">
                <a:solidFill>
                  <a:srgbClr val="FF6B5A"/>
                </a:solidFill>
                <a:latin typeface="+mn-lt"/>
                <a:ea typeface="+mn-ea"/>
                <a:cs typeface="+mn-ea"/>
                <a:sym typeface="+mn-lt"/>
              </a:rPr>
              <a:t>（</a:t>
            </a:r>
            <a:r>
              <a:rPr lang="en-US" altLang="zh-CN" sz="2000" b="1" dirty="0" smtClean="0">
                <a:solidFill>
                  <a:srgbClr val="FF6B5A"/>
                </a:solidFill>
                <a:latin typeface="+mn-lt"/>
                <a:ea typeface="+mn-ea"/>
                <a:cs typeface="+mn-ea"/>
                <a:sym typeface="+mn-lt"/>
              </a:rPr>
              <a:t>75000</a:t>
            </a:r>
            <a:r>
              <a:rPr lang="zh-CN" altLang="en-US" sz="2000" b="1" dirty="0" smtClean="0">
                <a:solidFill>
                  <a:srgbClr val="FF6B5A"/>
                </a:solidFill>
                <a:latin typeface="+mn-lt"/>
                <a:ea typeface="+mn-ea"/>
                <a:cs typeface="+mn-ea"/>
                <a:sym typeface="+mn-lt"/>
              </a:rPr>
              <a:t>个节点）</a:t>
            </a:r>
            <a:endParaRPr lang="zh-CN" altLang="en-US" sz="2000" b="1" dirty="0">
              <a:solidFill>
                <a:srgbClr val="FF6B5A"/>
              </a:solidFill>
              <a:latin typeface="+mn-lt"/>
              <a:ea typeface="+mn-ea"/>
              <a:cs typeface="+mn-ea"/>
              <a:sym typeface="+mn-lt"/>
            </a:endParaRPr>
          </a:p>
        </p:txBody>
      </p:sp>
      <p:grpSp>
        <p:nvGrpSpPr>
          <p:cNvPr id="142" name="组合 141"/>
          <p:cNvGrpSpPr/>
          <p:nvPr/>
        </p:nvGrpSpPr>
        <p:grpSpPr>
          <a:xfrm>
            <a:off x="1073964" y="1509271"/>
            <a:ext cx="974725" cy="2433728"/>
            <a:chOff x="1595721" y="1524606"/>
            <a:chExt cx="974725" cy="2433728"/>
          </a:xfrm>
        </p:grpSpPr>
        <p:sp>
          <p:nvSpPr>
            <p:cNvPr id="143" name="MH_Other_1"/>
            <p:cNvSpPr/>
            <p:nvPr>
              <p:custDataLst>
                <p:tags r:id="rId13"/>
              </p:custDataLst>
            </p:nvPr>
          </p:nvSpPr>
          <p:spPr>
            <a:xfrm>
              <a:off x="1730658" y="1664306"/>
              <a:ext cx="704851" cy="730251"/>
            </a:xfrm>
            <a:prstGeom prst="rect">
              <a:avLst/>
            </a:prstGeom>
            <a:solidFill>
              <a:srgbClr val="76C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cs typeface="+mn-ea"/>
                <a:sym typeface="+mn-lt"/>
              </a:endParaRPr>
            </a:p>
          </p:txBody>
        </p:sp>
        <p:sp>
          <p:nvSpPr>
            <p:cNvPr id="144" name="MH_Other_2"/>
            <p:cNvSpPr/>
            <p:nvPr>
              <p:custDataLst>
                <p:tags r:id="rId14"/>
              </p:custDataLst>
            </p:nvPr>
          </p:nvSpPr>
          <p:spPr>
            <a:xfrm>
              <a:off x="1595721" y="1524606"/>
              <a:ext cx="974725" cy="1009651"/>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76CBA6"/>
            </a:solidFill>
            <a:ln>
              <a:solidFill>
                <a:srgbClr val="76CB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cs typeface="+mn-ea"/>
                <a:sym typeface="+mn-lt"/>
              </a:endParaRPr>
            </a:p>
          </p:txBody>
        </p:sp>
        <p:sp>
          <p:nvSpPr>
            <p:cNvPr id="145" name="MH_Other_3"/>
            <p:cNvSpPr/>
            <p:nvPr>
              <p:custDataLst>
                <p:tags r:id="rId15"/>
              </p:custDataLst>
            </p:nvPr>
          </p:nvSpPr>
          <p:spPr>
            <a:xfrm>
              <a:off x="1730658" y="3088383"/>
              <a:ext cx="704851" cy="730251"/>
            </a:xfrm>
            <a:prstGeom prst="rect">
              <a:avLst/>
            </a:prstGeom>
            <a:solidFill>
              <a:srgbClr val="FF6B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cs typeface="+mn-ea"/>
                <a:sym typeface="+mn-lt"/>
              </a:endParaRPr>
            </a:p>
          </p:txBody>
        </p:sp>
        <p:sp>
          <p:nvSpPr>
            <p:cNvPr id="146" name="MH_Other_4"/>
            <p:cNvSpPr/>
            <p:nvPr>
              <p:custDataLst>
                <p:tags r:id="rId16"/>
              </p:custDataLst>
            </p:nvPr>
          </p:nvSpPr>
          <p:spPr>
            <a:xfrm>
              <a:off x="1595721" y="2948683"/>
              <a:ext cx="974725" cy="1009651"/>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F58C65"/>
            </a:solid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cs typeface="+mn-ea"/>
                <a:sym typeface="+mn-lt"/>
              </a:endParaRPr>
            </a:p>
          </p:txBody>
        </p:sp>
        <p:sp>
          <p:nvSpPr>
            <p:cNvPr id="149" name="文本框 148"/>
            <p:cNvSpPr txBox="1"/>
            <p:nvPr/>
          </p:nvSpPr>
          <p:spPr>
            <a:xfrm>
              <a:off x="1934054" y="1875745"/>
              <a:ext cx="312906" cy="369332"/>
            </a:xfrm>
            <a:prstGeom prst="rect">
              <a:avLst/>
            </a:prstGeom>
            <a:noFill/>
          </p:spPr>
          <p:txBody>
            <a:bodyPr wrap="none" rtlCol="0">
              <a:spAutoFit/>
            </a:bodyPr>
            <a:lstStyle/>
            <a:p>
              <a:pPr algn="ctr"/>
              <a:r>
                <a:rPr lang="en-US" altLang="zh-CN" sz="1800" dirty="0">
                  <a:solidFill>
                    <a:schemeClr val="bg1"/>
                  </a:solidFill>
                </a:rPr>
                <a:t>1</a:t>
              </a:r>
              <a:endParaRPr lang="zh-CN" altLang="en-US" sz="1800" dirty="0">
                <a:solidFill>
                  <a:schemeClr val="bg1"/>
                </a:solidFill>
              </a:endParaRPr>
            </a:p>
          </p:txBody>
        </p:sp>
        <p:sp>
          <p:nvSpPr>
            <p:cNvPr id="150" name="文本框 149"/>
            <p:cNvSpPr txBox="1"/>
            <p:nvPr/>
          </p:nvSpPr>
          <p:spPr>
            <a:xfrm>
              <a:off x="1934054" y="3267213"/>
              <a:ext cx="312906" cy="369332"/>
            </a:xfrm>
            <a:prstGeom prst="rect">
              <a:avLst/>
            </a:prstGeom>
            <a:noFill/>
          </p:spPr>
          <p:txBody>
            <a:bodyPr wrap="none" rtlCol="0">
              <a:spAutoFit/>
            </a:bodyPr>
            <a:lstStyle/>
            <a:p>
              <a:r>
                <a:rPr lang="en-US" altLang="zh-CN" sz="1800" dirty="0">
                  <a:solidFill>
                    <a:schemeClr val="bg1"/>
                  </a:solidFill>
                </a:rPr>
                <a:t>2</a:t>
              </a:r>
              <a:endParaRPr lang="zh-CN" altLang="en-US" sz="1800" dirty="0">
                <a:solidFill>
                  <a:schemeClr val="bg1"/>
                </a:solidFill>
              </a:endParaRPr>
            </a:p>
          </p:txBody>
        </p:sp>
      </p:grpSp>
      <p:grpSp>
        <p:nvGrpSpPr>
          <p:cNvPr id="154" name="组合 153"/>
          <p:cNvGrpSpPr/>
          <p:nvPr/>
        </p:nvGrpSpPr>
        <p:grpSpPr>
          <a:xfrm>
            <a:off x="6147396" y="1509271"/>
            <a:ext cx="974725" cy="2433728"/>
            <a:chOff x="1595721" y="1524606"/>
            <a:chExt cx="974725" cy="2433728"/>
          </a:xfrm>
        </p:grpSpPr>
        <p:sp>
          <p:nvSpPr>
            <p:cNvPr id="155" name="MH_Other_1"/>
            <p:cNvSpPr/>
            <p:nvPr>
              <p:custDataLst>
                <p:tags r:id="rId9"/>
              </p:custDataLst>
            </p:nvPr>
          </p:nvSpPr>
          <p:spPr>
            <a:xfrm>
              <a:off x="1730658" y="1664306"/>
              <a:ext cx="704851" cy="730251"/>
            </a:xfrm>
            <a:prstGeom prst="rect">
              <a:avLst/>
            </a:prstGeom>
            <a:solidFill>
              <a:srgbClr val="2C70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cs typeface="+mn-ea"/>
                <a:sym typeface="+mn-lt"/>
              </a:endParaRPr>
            </a:p>
          </p:txBody>
        </p:sp>
        <p:sp>
          <p:nvSpPr>
            <p:cNvPr id="156" name="MH_Other_2"/>
            <p:cNvSpPr/>
            <p:nvPr>
              <p:custDataLst>
                <p:tags r:id="rId10"/>
              </p:custDataLst>
            </p:nvPr>
          </p:nvSpPr>
          <p:spPr>
            <a:xfrm>
              <a:off x="1595721" y="1524606"/>
              <a:ext cx="974725" cy="1009651"/>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C7079"/>
            </a:solidFill>
            <a:ln>
              <a:solidFill>
                <a:srgbClr val="2C70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cs typeface="+mn-ea"/>
                <a:sym typeface="+mn-lt"/>
              </a:endParaRPr>
            </a:p>
          </p:txBody>
        </p:sp>
        <p:sp>
          <p:nvSpPr>
            <p:cNvPr id="157" name="MH_Other_3"/>
            <p:cNvSpPr/>
            <p:nvPr>
              <p:custDataLst>
                <p:tags r:id="rId11"/>
              </p:custDataLst>
            </p:nvPr>
          </p:nvSpPr>
          <p:spPr>
            <a:xfrm>
              <a:off x="1730658" y="3088383"/>
              <a:ext cx="704851" cy="730251"/>
            </a:xfrm>
            <a:prstGeom prst="rect">
              <a:avLst/>
            </a:prstGeom>
            <a:solidFill>
              <a:srgbClr val="DD0E1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cs typeface="+mn-ea"/>
                <a:sym typeface="+mn-lt"/>
              </a:endParaRPr>
            </a:p>
          </p:txBody>
        </p:sp>
        <p:sp>
          <p:nvSpPr>
            <p:cNvPr id="158" name="MH_Other_4"/>
            <p:cNvSpPr/>
            <p:nvPr>
              <p:custDataLst>
                <p:tags r:id="rId12"/>
              </p:custDataLst>
            </p:nvPr>
          </p:nvSpPr>
          <p:spPr>
            <a:xfrm>
              <a:off x="1595721" y="2948683"/>
              <a:ext cx="974725" cy="1009651"/>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F58C6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cs typeface="+mn-ea"/>
                <a:sym typeface="+mn-lt"/>
              </a:endParaRPr>
            </a:p>
          </p:txBody>
        </p:sp>
        <p:sp>
          <p:nvSpPr>
            <p:cNvPr id="159" name="文本框 158"/>
            <p:cNvSpPr txBox="1"/>
            <p:nvPr/>
          </p:nvSpPr>
          <p:spPr>
            <a:xfrm>
              <a:off x="1934053" y="1875745"/>
              <a:ext cx="312907" cy="369332"/>
            </a:xfrm>
            <a:prstGeom prst="rect">
              <a:avLst/>
            </a:prstGeom>
            <a:noFill/>
          </p:spPr>
          <p:txBody>
            <a:bodyPr wrap="none" rtlCol="0">
              <a:spAutoFit/>
            </a:bodyPr>
            <a:lstStyle/>
            <a:p>
              <a:pPr algn="ctr"/>
              <a:r>
                <a:rPr lang="en-US" altLang="zh-CN" sz="1800" dirty="0">
                  <a:solidFill>
                    <a:schemeClr val="bg1"/>
                  </a:solidFill>
                </a:rPr>
                <a:t>4</a:t>
              </a:r>
              <a:endParaRPr lang="zh-CN" altLang="en-US" sz="1800" dirty="0">
                <a:solidFill>
                  <a:schemeClr val="bg1"/>
                </a:solidFill>
              </a:endParaRPr>
            </a:p>
          </p:txBody>
        </p:sp>
        <p:sp>
          <p:nvSpPr>
            <p:cNvPr id="160" name="文本框 159"/>
            <p:cNvSpPr txBox="1"/>
            <p:nvPr/>
          </p:nvSpPr>
          <p:spPr>
            <a:xfrm>
              <a:off x="1934054" y="3267213"/>
              <a:ext cx="312906" cy="369332"/>
            </a:xfrm>
            <a:prstGeom prst="rect">
              <a:avLst/>
            </a:prstGeom>
            <a:noFill/>
          </p:spPr>
          <p:txBody>
            <a:bodyPr wrap="none" rtlCol="0">
              <a:spAutoFit/>
            </a:bodyPr>
            <a:lstStyle/>
            <a:p>
              <a:r>
                <a:rPr lang="en-US" altLang="zh-CN" sz="1800" dirty="0">
                  <a:solidFill>
                    <a:schemeClr val="bg1"/>
                  </a:solidFill>
                </a:rPr>
                <a:t>5</a:t>
              </a:r>
              <a:endParaRPr lang="zh-CN" altLang="en-US" sz="1800" dirty="0">
                <a:solidFill>
                  <a:schemeClr val="bg1"/>
                </a:solidFill>
              </a:endParaRPr>
            </a:p>
          </p:txBody>
        </p:sp>
      </p:grpSp>
      <p:sp>
        <p:nvSpPr>
          <p:cNvPr id="162" name="MH_SubTitle_1"/>
          <p:cNvSpPr txBox="1">
            <a:spLocks noChangeArrowheads="1"/>
          </p:cNvSpPr>
          <p:nvPr>
            <p:custDataLst>
              <p:tags r:id="rId4"/>
            </p:custDataLst>
          </p:nvPr>
        </p:nvSpPr>
        <p:spPr bwMode="auto">
          <a:xfrm>
            <a:off x="2289722" y="4413399"/>
            <a:ext cx="3015808" cy="40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smtClean="0">
                <a:solidFill>
                  <a:srgbClr val="EC5A9F"/>
                </a:solidFill>
                <a:latin typeface="+mn-lt"/>
                <a:ea typeface="+mn-ea"/>
                <a:cs typeface="+mn-ea"/>
                <a:sym typeface="+mn-lt"/>
              </a:rPr>
              <a:t>Twitter</a:t>
            </a:r>
            <a:r>
              <a:rPr lang="zh-CN" altLang="en-US" sz="2000" b="1" dirty="0" smtClean="0">
                <a:solidFill>
                  <a:srgbClr val="EC5A9F"/>
                </a:solidFill>
                <a:latin typeface="+mn-lt"/>
                <a:ea typeface="+mn-ea"/>
                <a:cs typeface="+mn-ea"/>
                <a:sym typeface="+mn-lt"/>
              </a:rPr>
              <a:t>、</a:t>
            </a:r>
            <a:r>
              <a:rPr lang="en-US" altLang="zh-CN" sz="2000" b="1" dirty="0" err="1" smtClean="0">
                <a:solidFill>
                  <a:srgbClr val="EC5A9F"/>
                </a:solidFill>
                <a:latin typeface="+mn-lt"/>
                <a:ea typeface="+mn-ea"/>
                <a:cs typeface="+mn-ea"/>
                <a:sym typeface="+mn-lt"/>
              </a:rPr>
              <a:t>instagram</a:t>
            </a:r>
            <a:endParaRPr lang="zh-CN" altLang="en-US" sz="2000" b="1" dirty="0">
              <a:solidFill>
                <a:srgbClr val="EC5A9F"/>
              </a:solidFill>
              <a:latin typeface="+mn-lt"/>
              <a:ea typeface="+mn-ea"/>
              <a:cs typeface="+mn-ea"/>
              <a:sym typeface="+mn-lt"/>
            </a:endParaRPr>
          </a:p>
        </p:txBody>
      </p:sp>
      <p:sp>
        <p:nvSpPr>
          <p:cNvPr id="164" name="MH_SubTitle_2"/>
          <p:cNvSpPr txBox="1">
            <a:spLocks noChangeArrowheads="1"/>
          </p:cNvSpPr>
          <p:nvPr>
            <p:custDataLst>
              <p:tags r:id="rId5"/>
            </p:custDataLst>
          </p:nvPr>
        </p:nvSpPr>
        <p:spPr bwMode="auto">
          <a:xfrm>
            <a:off x="7425615" y="1558798"/>
            <a:ext cx="3269393" cy="38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smtClean="0">
                <a:solidFill>
                  <a:srgbClr val="2C7079"/>
                </a:solidFill>
                <a:latin typeface="+mn-lt"/>
                <a:ea typeface="+mn-ea"/>
                <a:cs typeface="+mn-ea"/>
                <a:sym typeface="+mn-lt"/>
              </a:rPr>
              <a:t>Netflix</a:t>
            </a:r>
            <a:r>
              <a:rPr lang="zh-CN" altLang="en-US" sz="2000" b="1" dirty="0" smtClean="0">
                <a:solidFill>
                  <a:srgbClr val="2C7079"/>
                </a:solidFill>
                <a:latin typeface="+mn-lt"/>
                <a:ea typeface="+mn-ea"/>
                <a:cs typeface="+mn-ea"/>
                <a:sym typeface="+mn-lt"/>
              </a:rPr>
              <a:t>（</a:t>
            </a:r>
            <a:r>
              <a:rPr lang="en-US" altLang="zh-CN" sz="2000" b="1" dirty="0" smtClean="0">
                <a:solidFill>
                  <a:srgbClr val="2C7079"/>
                </a:solidFill>
                <a:latin typeface="+mn-lt"/>
                <a:ea typeface="+mn-ea"/>
                <a:cs typeface="+mn-ea"/>
                <a:sym typeface="+mn-lt"/>
              </a:rPr>
              <a:t>2500</a:t>
            </a:r>
            <a:r>
              <a:rPr lang="zh-CN" altLang="en-US" sz="2000" b="1" dirty="0" smtClean="0">
                <a:solidFill>
                  <a:srgbClr val="2C7079"/>
                </a:solidFill>
                <a:latin typeface="+mn-lt"/>
                <a:ea typeface="+mn-ea"/>
                <a:cs typeface="+mn-ea"/>
                <a:sym typeface="+mn-lt"/>
              </a:rPr>
              <a:t>个节点）</a:t>
            </a:r>
            <a:endParaRPr lang="zh-CN" altLang="en-US" sz="2000" b="1" dirty="0">
              <a:solidFill>
                <a:srgbClr val="2C7079"/>
              </a:solidFill>
              <a:latin typeface="+mn-lt"/>
              <a:ea typeface="+mn-ea"/>
              <a:cs typeface="+mn-ea"/>
              <a:sym typeface="+mn-lt"/>
            </a:endParaRPr>
          </a:p>
        </p:txBody>
      </p:sp>
      <p:grpSp>
        <p:nvGrpSpPr>
          <p:cNvPr id="29" name="组合 28"/>
          <p:cNvGrpSpPr/>
          <p:nvPr/>
        </p:nvGrpSpPr>
        <p:grpSpPr>
          <a:xfrm>
            <a:off x="1073964" y="4421158"/>
            <a:ext cx="974725" cy="1009651"/>
            <a:chOff x="1595721" y="1524606"/>
            <a:chExt cx="974725" cy="1009651"/>
          </a:xfrm>
        </p:grpSpPr>
        <p:sp>
          <p:nvSpPr>
            <p:cNvPr id="30" name="MH_Other_1"/>
            <p:cNvSpPr/>
            <p:nvPr>
              <p:custDataLst>
                <p:tags r:id="rId7"/>
              </p:custDataLst>
            </p:nvPr>
          </p:nvSpPr>
          <p:spPr>
            <a:xfrm>
              <a:off x="1730658" y="1664306"/>
              <a:ext cx="704851" cy="730251"/>
            </a:xfrm>
            <a:prstGeom prst="rect">
              <a:avLst/>
            </a:prstGeom>
            <a:solidFill>
              <a:srgbClr val="EC5A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cs typeface="+mn-ea"/>
                <a:sym typeface="+mn-lt"/>
              </a:endParaRPr>
            </a:p>
          </p:txBody>
        </p:sp>
        <p:sp>
          <p:nvSpPr>
            <p:cNvPr id="31" name="MH_Other_2"/>
            <p:cNvSpPr/>
            <p:nvPr>
              <p:custDataLst>
                <p:tags r:id="rId8"/>
              </p:custDataLst>
            </p:nvPr>
          </p:nvSpPr>
          <p:spPr>
            <a:xfrm>
              <a:off x="1595721" y="1524606"/>
              <a:ext cx="974725" cy="1009651"/>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76CBA6"/>
            </a:solidFill>
            <a:ln>
              <a:solidFill>
                <a:srgbClr val="EC5A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cs typeface="+mn-ea"/>
                <a:sym typeface="+mn-lt"/>
              </a:endParaRPr>
            </a:p>
          </p:txBody>
        </p:sp>
        <p:sp>
          <p:nvSpPr>
            <p:cNvPr id="34" name="文本框 33"/>
            <p:cNvSpPr txBox="1"/>
            <p:nvPr/>
          </p:nvSpPr>
          <p:spPr>
            <a:xfrm>
              <a:off x="1934053" y="1875745"/>
              <a:ext cx="312907" cy="369332"/>
            </a:xfrm>
            <a:prstGeom prst="rect">
              <a:avLst/>
            </a:prstGeom>
            <a:noFill/>
          </p:spPr>
          <p:txBody>
            <a:bodyPr wrap="none" rtlCol="0">
              <a:spAutoFit/>
            </a:bodyPr>
            <a:lstStyle/>
            <a:p>
              <a:pPr algn="ctr"/>
              <a:r>
                <a:rPr lang="en-US" altLang="zh-CN" sz="1800" dirty="0">
                  <a:solidFill>
                    <a:schemeClr val="bg1"/>
                  </a:solidFill>
                </a:rPr>
                <a:t>3</a:t>
              </a:r>
              <a:endParaRPr lang="zh-CN" altLang="en-US" sz="1800" dirty="0">
                <a:solidFill>
                  <a:schemeClr val="bg1"/>
                </a:solidFill>
              </a:endParaRPr>
            </a:p>
          </p:txBody>
        </p:sp>
      </p:grpSp>
      <p:sp>
        <p:nvSpPr>
          <p:cNvPr id="36" name="MH_SubTitle_2"/>
          <p:cNvSpPr txBox="1">
            <a:spLocks noChangeArrowheads="1"/>
          </p:cNvSpPr>
          <p:nvPr>
            <p:custDataLst>
              <p:tags r:id="rId6"/>
            </p:custDataLst>
          </p:nvPr>
        </p:nvSpPr>
        <p:spPr bwMode="auto">
          <a:xfrm>
            <a:off x="7425615" y="3061866"/>
            <a:ext cx="3466162" cy="38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err="1" smtClean="0">
                <a:solidFill>
                  <a:srgbClr val="C00000"/>
                </a:solidFill>
                <a:latin typeface="+mn-lt"/>
                <a:ea typeface="+mn-ea"/>
                <a:cs typeface="+mn-ea"/>
                <a:sym typeface="+mn-lt"/>
              </a:rPr>
              <a:t>Ebay</a:t>
            </a:r>
            <a:r>
              <a:rPr lang="zh-CN" altLang="en-US" sz="2000" b="1" dirty="0" smtClean="0">
                <a:solidFill>
                  <a:srgbClr val="C00000"/>
                </a:solidFill>
                <a:latin typeface="+mn-lt"/>
                <a:ea typeface="+mn-ea"/>
                <a:cs typeface="+mn-ea"/>
                <a:sym typeface="+mn-lt"/>
              </a:rPr>
              <a:t>（</a:t>
            </a:r>
            <a:r>
              <a:rPr lang="en-US" altLang="zh-CN" sz="2000" b="1" dirty="0" smtClean="0">
                <a:solidFill>
                  <a:srgbClr val="C00000"/>
                </a:solidFill>
                <a:latin typeface="+mn-lt"/>
                <a:ea typeface="+mn-ea"/>
                <a:cs typeface="+mn-ea"/>
                <a:sym typeface="+mn-lt"/>
              </a:rPr>
              <a:t>100</a:t>
            </a:r>
            <a:r>
              <a:rPr lang="zh-CN" altLang="en-US" sz="2000" b="1" dirty="0" smtClean="0">
                <a:solidFill>
                  <a:srgbClr val="C00000"/>
                </a:solidFill>
                <a:latin typeface="+mn-lt"/>
                <a:ea typeface="+mn-ea"/>
                <a:cs typeface="+mn-ea"/>
                <a:sym typeface="+mn-lt"/>
              </a:rPr>
              <a:t>个节点）</a:t>
            </a:r>
            <a:endParaRPr lang="en-US" altLang="zh-CN" sz="2000" b="1" dirty="0" smtClean="0">
              <a:solidFill>
                <a:srgbClr val="C00000"/>
              </a:solidFill>
              <a:latin typeface="+mn-lt"/>
              <a:ea typeface="+mn-ea"/>
              <a:cs typeface="+mn-ea"/>
              <a:sym typeface="+mn-lt"/>
            </a:endParaRPr>
          </a:p>
          <a:p>
            <a:pPr eaLnBrk="1" hangingPunct="1"/>
            <a:r>
              <a:rPr lang="en-US" altLang="zh-CN" sz="2000" b="1" dirty="0" err="1" smtClean="0">
                <a:solidFill>
                  <a:srgbClr val="C00000"/>
                </a:solidFill>
                <a:latin typeface="+mn-lt"/>
                <a:ea typeface="+mn-ea"/>
                <a:cs typeface="+mn-ea"/>
                <a:sym typeface="+mn-lt"/>
              </a:rPr>
              <a:t>github</a:t>
            </a:r>
            <a:endParaRPr lang="zh-CN" altLang="en-US" sz="2000" b="1" dirty="0">
              <a:solidFill>
                <a:srgbClr val="C00000"/>
              </a:solidFill>
              <a:latin typeface="+mn-lt"/>
              <a:ea typeface="+mn-ea"/>
              <a:cs typeface="+mn-ea"/>
              <a:sym typeface="+mn-lt"/>
            </a:endParaRPr>
          </a:p>
        </p:txBody>
      </p:sp>
    </p:spTree>
    <p:extLst>
      <p:ext uri="{BB962C8B-B14F-4D97-AF65-F5344CB8AC3E}">
        <p14:creationId xmlns:p14="http://schemas.microsoft.com/office/powerpoint/2010/main" val="282213105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6067"/>
          <a:stretch/>
        </p:blipFill>
        <p:spPr>
          <a:xfrm>
            <a:off x="0" y="-1"/>
            <a:ext cx="12192000" cy="6858001"/>
          </a:xfrm>
          <a:prstGeom prst="rect">
            <a:avLst/>
          </a:prstGeom>
        </p:spPr>
      </p:pic>
      <p:sp>
        <p:nvSpPr>
          <p:cNvPr id="11" name="矩形 10"/>
          <p:cNvSpPr/>
          <p:nvPr/>
        </p:nvSpPr>
        <p:spPr>
          <a:xfrm>
            <a:off x="2752215" y="3297016"/>
            <a:ext cx="7516257" cy="1373165"/>
          </a:xfrm>
          <a:prstGeom prst="rect">
            <a:avLst/>
          </a:prstGeom>
          <a:solidFill>
            <a:srgbClr val="74AD93">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2" name="文本框 11"/>
          <p:cNvSpPr txBox="1"/>
          <p:nvPr/>
        </p:nvSpPr>
        <p:spPr>
          <a:xfrm>
            <a:off x="2893721" y="3206760"/>
            <a:ext cx="7374753" cy="1015664"/>
          </a:xfrm>
          <a:prstGeom prst="rect">
            <a:avLst/>
          </a:prstGeom>
          <a:noFill/>
        </p:spPr>
        <p:txBody>
          <a:bodyPr wrap="square" rtlCol="0">
            <a:spAutoFit/>
          </a:bodyPr>
          <a:lstStyle/>
          <a:p>
            <a:pPr algn="ctr"/>
            <a:r>
              <a:rPr kumimoji="1" lang="en-US" altLang="zh-CN" sz="6000" b="1" dirty="0">
                <a:solidFill>
                  <a:schemeClr val="bg1"/>
                </a:solidFill>
                <a:cs typeface="+mn-ea"/>
                <a:sym typeface="+mn-lt"/>
              </a:rPr>
              <a:t>THANK YOU</a:t>
            </a:r>
          </a:p>
        </p:txBody>
      </p:sp>
    </p:spTree>
    <p:extLst>
      <p:ext uri="{BB962C8B-B14F-4D97-AF65-F5344CB8AC3E}">
        <p14:creationId xmlns:p14="http://schemas.microsoft.com/office/powerpoint/2010/main" val="1188409484"/>
      </p:ext>
    </p:extLst>
  </p:cSld>
  <p:clrMapOvr>
    <a:masterClrMapping/>
  </p:clrMapOvr>
  <mc:AlternateContent xmlns:mc="http://schemas.openxmlformats.org/markup-compatibility/2006" xmlns:p14="http://schemas.microsoft.com/office/powerpoint/2010/main">
    <mc:Choice Requires="p14">
      <p:transition spd="slow" p14:dur="2900">
        <p14:glitter pattern="hexago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175737" cy="666786"/>
          </a:xfrm>
          <a:prstGeom prst="rect">
            <a:avLst/>
          </a:prstGeom>
          <a:noFill/>
        </p:spPr>
        <p:txBody>
          <a:bodyPr wrap="square" rtlCol="0">
            <a:spAutoFit/>
          </a:bodyPr>
          <a:lstStyle/>
          <a:p>
            <a:r>
              <a:rPr lang="en-US" altLang="zh-CN" sz="3733" dirty="0" err="1">
                <a:solidFill>
                  <a:srgbClr val="767171"/>
                </a:solidFill>
                <a:cs typeface="+mn-ea"/>
                <a:sym typeface="+mn-lt"/>
              </a:rPr>
              <a:t>cassandra</a:t>
            </a:r>
            <a:endParaRPr lang="zh-CN" altLang="en-US" sz="3733" dirty="0">
              <a:solidFill>
                <a:srgbClr val="767171"/>
              </a:solidFill>
              <a:cs typeface="+mn-ea"/>
              <a:sym typeface="+mn-lt"/>
            </a:endParaRPr>
          </a:p>
        </p:txBody>
      </p:sp>
      <p:sp>
        <p:nvSpPr>
          <p:cNvPr id="4" name="TextBox 3"/>
          <p:cNvSpPr txBox="1"/>
          <p:nvPr/>
        </p:nvSpPr>
        <p:spPr>
          <a:xfrm>
            <a:off x="706056" y="1145894"/>
            <a:ext cx="10208871" cy="5632311"/>
          </a:xfrm>
          <a:prstGeom prst="rect">
            <a:avLst/>
          </a:prstGeom>
          <a:noFill/>
        </p:spPr>
        <p:txBody>
          <a:bodyPr wrap="square" rtlCol="0">
            <a:spAutoFit/>
          </a:bodyPr>
          <a:lstStyle/>
          <a:p>
            <a:r>
              <a:rPr lang="en-US" altLang="zh-CN" dirty="0" smtClean="0"/>
              <a:t>Cassandra</a:t>
            </a:r>
            <a:r>
              <a:rPr lang="zh-CN" altLang="en-US" dirty="0" smtClean="0"/>
              <a:t>：</a:t>
            </a:r>
            <a:endParaRPr lang="en-US" altLang="zh-CN" dirty="0" smtClean="0"/>
          </a:p>
          <a:p>
            <a:r>
              <a:rPr lang="zh-CN" altLang="en-US" dirty="0"/>
              <a:t>是一套开源分布式</a:t>
            </a:r>
            <a:r>
              <a:rPr lang="en-US" altLang="zh-CN" dirty="0"/>
              <a:t>NoSQL</a:t>
            </a:r>
            <a:r>
              <a:rPr lang="zh-CN" altLang="en-US" dirty="0"/>
              <a:t>数据库系统。它最初由</a:t>
            </a:r>
            <a:r>
              <a:rPr lang="en-US" altLang="zh-CN" dirty="0"/>
              <a:t>Facebook</a:t>
            </a:r>
            <a:r>
              <a:rPr lang="zh-CN" altLang="en-US" dirty="0"/>
              <a:t>开发，用于储存收件箱等简单格式数据，集</a:t>
            </a:r>
            <a:r>
              <a:rPr lang="en-US" altLang="zh-CN" dirty="0"/>
              <a:t>Google </a:t>
            </a:r>
            <a:r>
              <a:rPr lang="en-US" altLang="zh-CN" dirty="0" err="1"/>
              <a:t>BigTable</a:t>
            </a:r>
            <a:r>
              <a:rPr lang="zh-CN" altLang="en-US" dirty="0"/>
              <a:t>的数据模型与</a:t>
            </a:r>
            <a:r>
              <a:rPr lang="en-US" altLang="zh-CN" dirty="0"/>
              <a:t>Amazon Dynamo</a:t>
            </a:r>
            <a:r>
              <a:rPr lang="zh-CN" altLang="en-US" dirty="0"/>
              <a:t>的完全分布式架构于</a:t>
            </a:r>
            <a:r>
              <a:rPr lang="zh-CN" altLang="en-US" dirty="0" smtClean="0"/>
              <a:t>一身。</a:t>
            </a:r>
            <a:endParaRPr lang="en-US" altLang="zh-CN" dirty="0" smtClean="0"/>
          </a:p>
          <a:p>
            <a:endParaRPr lang="en-US" altLang="zh-CN" dirty="0" smtClean="0"/>
          </a:p>
          <a:p>
            <a:r>
              <a:rPr lang="zh-CN" altLang="en-US" dirty="0" smtClean="0"/>
              <a:t>基于列式存储，通过</a:t>
            </a:r>
            <a:r>
              <a:rPr lang="en-US" altLang="zh-CN" dirty="0" err="1" smtClean="0"/>
              <a:t>rowkey</a:t>
            </a:r>
            <a:r>
              <a:rPr lang="zh-CN" altLang="en-US" dirty="0" smtClean="0"/>
              <a:t>进行分区。</a:t>
            </a:r>
            <a:endParaRPr lang="en-US" altLang="zh-CN" dirty="0" smtClean="0"/>
          </a:p>
          <a:p>
            <a:endParaRPr lang="en-US" altLang="zh-CN" dirty="0" smtClean="0"/>
          </a:p>
          <a:p>
            <a:r>
              <a:rPr lang="en-US" altLang="zh-CN" dirty="0"/>
              <a:t>Cassandra</a:t>
            </a:r>
            <a:r>
              <a:rPr lang="zh-CN" altLang="en-US" dirty="0"/>
              <a:t>的最大优点是无中心的架构，任何节点的损坏或宕机都不会影响到服务的稳定性和数据的可靠性，适合对服务稳定性要求较高的在线存储业务。</a:t>
            </a:r>
            <a:endParaRPr lang="en-US" altLang="zh-CN" dirty="0" smtClean="0"/>
          </a:p>
          <a:p>
            <a:endParaRPr lang="en-US" altLang="zh-CN" dirty="0"/>
          </a:p>
          <a:p>
            <a:endParaRPr lang="en-US" altLang="zh-CN" dirty="0"/>
          </a:p>
          <a:p>
            <a:r>
              <a:rPr lang="en-US" altLang="zh-CN" dirty="0" smtClean="0"/>
              <a:t>2015</a:t>
            </a:r>
            <a:r>
              <a:rPr lang="zh-CN" altLang="en-US" dirty="0" smtClean="0"/>
              <a:t>年数据库排名第</a:t>
            </a:r>
            <a:r>
              <a:rPr lang="en-US" altLang="zh-CN" dirty="0" smtClean="0"/>
              <a:t>8</a:t>
            </a:r>
            <a:r>
              <a:rPr lang="zh-CN" altLang="en-US" dirty="0" smtClean="0"/>
              <a:t>位，高于</a:t>
            </a:r>
            <a:r>
              <a:rPr lang="en-US" altLang="zh-CN" dirty="0" err="1" smtClean="0"/>
              <a:t>hbase</a:t>
            </a:r>
            <a:r>
              <a:rPr lang="zh-CN" altLang="en-US" dirty="0" smtClean="0"/>
              <a:t>。</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9430092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175737" cy="666786"/>
          </a:xfrm>
          <a:prstGeom prst="rect">
            <a:avLst/>
          </a:prstGeom>
          <a:noFill/>
        </p:spPr>
        <p:txBody>
          <a:bodyPr wrap="square" rtlCol="0">
            <a:spAutoFit/>
          </a:bodyPr>
          <a:lstStyle/>
          <a:p>
            <a:r>
              <a:rPr lang="en-US" altLang="zh-CN" sz="3733" dirty="0">
                <a:solidFill>
                  <a:srgbClr val="767171"/>
                </a:solidFill>
                <a:cs typeface="+mn-ea"/>
                <a:sym typeface="+mn-lt"/>
              </a:rPr>
              <a:t>CAP</a:t>
            </a:r>
            <a:endParaRPr lang="zh-CN" altLang="en-US" sz="3733" dirty="0">
              <a:solidFill>
                <a:srgbClr val="767171"/>
              </a:solidFill>
              <a:cs typeface="+mn-ea"/>
              <a:sym typeface="+mn-lt"/>
            </a:endParaRPr>
          </a:p>
        </p:txBody>
      </p:sp>
      <p:sp>
        <p:nvSpPr>
          <p:cNvPr id="2" name="矩形 1"/>
          <p:cNvSpPr/>
          <p:nvPr/>
        </p:nvSpPr>
        <p:spPr>
          <a:xfrm>
            <a:off x="652041" y="1460955"/>
            <a:ext cx="10309184" cy="2677656"/>
          </a:xfrm>
          <a:prstGeom prst="rect">
            <a:avLst/>
          </a:prstGeom>
        </p:spPr>
        <p:txBody>
          <a:bodyPr wrap="square">
            <a:spAutoFit/>
          </a:bodyPr>
          <a:lstStyle/>
          <a:p>
            <a:r>
              <a:rPr lang="en-US" altLang="zh-CN" dirty="0"/>
              <a:t>Consistency</a:t>
            </a:r>
            <a:r>
              <a:rPr lang="zh-CN" altLang="en-US" dirty="0"/>
              <a:t>：数据在各个节点的一致性</a:t>
            </a:r>
            <a:endParaRPr lang="en-US" altLang="zh-CN" dirty="0"/>
          </a:p>
          <a:p>
            <a:r>
              <a:rPr lang="en-US" altLang="zh-CN" dirty="0"/>
              <a:t>Availability</a:t>
            </a:r>
            <a:r>
              <a:rPr lang="zh-CN" altLang="en-US" dirty="0"/>
              <a:t>：系统提供高可用服务</a:t>
            </a:r>
            <a:endParaRPr lang="en-US" altLang="zh-CN" dirty="0"/>
          </a:p>
          <a:p>
            <a:r>
              <a:rPr lang="en-US" altLang="zh-CN" dirty="0"/>
              <a:t>Partition tolerance</a:t>
            </a:r>
            <a:r>
              <a:rPr lang="zh-CN" altLang="en-US" dirty="0"/>
              <a:t>：分区容忍性，集群中的某些节点在无法联系后，集群整体是否还能继续进行服务</a:t>
            </a:r>
            <a:r>
              <a:rPr lang="zh-CN" altLang="en-US" dirty="0" smtClean="0"/>
              <a:t>。</a:t>
            </a:r>
            <a:endParaRPr lang="en-US" altLang="zh-CN" dirty="0" smtClean="0"/>
          </a:p>
          <a:p>
            <a:endParaRPr lang="en-US" altLang="zh-CN" dirty="0"/>
          </a:p>
          <a:p>
            <a:endParaRPr lang="en-US" altLang="zh-CN" dirty="0"/>
          </a:p>
          <a:p>
            <a:r>
              <a:rPr lang="en-US" altLang="zh-CN" dirty="0" smtClean="0"/>
              <a:t>Cassandra</a:t>
            </a:r>
            <a:r>
              <a:rPr lang="zh-CN" altLang="en-US" dirty="0" smtClean="0"/>
              <a:t>选择的是</a:t>
            </a:r>
            <a:r>
              <a:rPr lang="en-US" altLang="zh-CN" dirty="0" err="1" smtClean="0"/>
              <a:t>ap</a:t>
            </a:r>
            <a:r>
              <a:rPr lang="zh-CN" altLang="en-US" dirty="0" smtClean="0"/>
              <a:t>，舍的是</a:t>
            </a:r>
            <a:r>
              <a:rPr lang="en-US" altLang="zh-CN" dirty="0" smtClean="0"/>
              <a:t>C</a:t>
            </a:r>
            <a:r>
              <a:rPr lang="zh-CN" altLang="en-US" dirty="0" smtClean="0"/>
              <a:t>，其并不是完全不要</a:t>
            </a:r>
            <a:r>
              <a:rPr lang="en-US" altLang="zh-CN" dirty="0" smtClean="0"/>
              <a:t>C</a:t>
            </a:r>
            <a:r>
              <a:rPr lang="zh-CN" altLang="en-US" dirty="0" smtClean="0"/>
              <a:t>，而是一个弱化的</a:t>
            </a:r>
            <a:r>
              <a:rPr lang="en-US" altLang="zh-CN" dirty="0" smtClean="0"/>
              <a:t>C</a:t>
            </a:r>
            <a:endParaRPr lang="zh-CN" altLang="en-US" dirty="0"/>
          </a:p>
        </p:txBody>
      </p:sp>
    </p:spTree>
    <p:extLst>
      <p:ext uri="{BB962C8B-B14F-4D97-AF65-F5344CB8AC3E}">
        <p14:creationId xmlns:p14="http://schemas.microsoft.com/office/powerpoint/2010/main" val="387382526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4175737" cy="666786"/>
          </a:xfrm>
          <a:prstGeom prst="rect">
            <a:avLst/>
          </a:prstGeom>
          <a:noFill/>
        </p:spPr>
        <p:txBody>
          <a:bodyPr wrap="square" rtlCol="0">
            <a:spAutoFit/>
          </a:bodyPr>
          <a:lstStyle/>
          <a:p>
            <a:r>
              <a:rPr lang="en-US" altLang="zh-CN" sz="3733" dirty="0">
                <a:solidFill>
                  <a:srgbClr val="767171"/>
                </a:solidFill>
                <a:cs typeface="+mn-ea"/>
                <a:sym typeface="+mn-lt"/>
              </a:rPr>
              <a:t>CAP</a:t>
            </a:r>
            <a:endParaRPr lang="zh-CN" altLang="en-US" sz="3733" dirty="0">
              <a:solidFill>
                <a:srgbClr val="767171"/>
              </a:solidFill>
              <a:cs typeface="+mn-ea"/>
              <a:sym typeface="+mn-lt"/>
            </a:endParaRPr>
          </a:p>
        </p:txBody>
      </p:sp>
      <p:pic>
        <p:nvPicPr>
          <p:cNvPr id="15362" name="Picture 2" descr="【NoSQL】NoSQL入门级资料整理（CAP原理、最终一致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453" y="1122964"/>
            <a:ext cx="6572250"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9245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6342238" cy="666786"/>
          </a:xfrm>
          <a:prstGeom prst="rect">
            <a:avLst/>
          </a:prstGeom>
          <a:noFill/>
        </p:spPr>
        <p:txBody>
          <a:bodyPr wrap="square" rtlCol="0">
            <a:spAutoFit/>
          </a:bodyPr>
          <a:lstStyle/>
          <a:p>
            <a:r>
              <a:rPr lang="en-US" altLang="zh-CN" sz="3733" dirty="0" err="1" smtClean="0">
                <a:solidFill>
                  <a:srgbClr val="767171"/>
                </a:solidFill>
                <a:cs typeface="+mn-ea"/>
                <a:sym typeface="+mn-lt"/>
              </a:rPr>
              <a:t>Nosql</a:t>
            </a:r>
            <a:r>
              <a:rPr lang="zh-CN" altLang="en-US" sz="3733" dirty="0" smtClean="0">
                <a:solidFill>
                  <a:srgbClr val="767171"/>
                </a:solidFill>
                <a:cs typeface="+mn-ea"/>
                <a:sym typeface="+mn-lt"/>
              </a:rPr>
              <a:t>数据库性能比较</a:t>
            </a:r>
            <a:endParaRPr lang="zh-CN" altLang="en-US" sz="3733" dirty="0">
              <a:solidFill>
                <a:srgbClr val="767171"/>
              </a:solidFill>
              <a:cs typeface="+mn-ea"/>
              <a:sym typeface="+mn-lt"/>
            </a:endParaRPr>
          </a:p>
        </p:txBody>
      </p:sp>
      <p:pic>
        <p:nvPicPr>
          <p:cNvPr id="10242" name="Picture 2" descr="http://cms.csdnimg.cn/article/201409/16/5417ee82879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78" y="3250786"/>
            <a:ext cx="4594203" cy="27565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0309" y="2756644"/>
            <a:ext cx="4453272" cy="461665"/>
          </a:xfrm>
          <a:prstGeom prst="rect">
            <a:avLst/>
          </a:prstGeom>
          <a:noFill/>
        </p:spPr>
        <p:txBody>
          <a:bodyPr wrap="square" rtlCol="0">
            <a:spAutoFit/>
          </a:bodyPr>
          <a:lstStyle/>
          <a:p>
            <a:r>
              <a:rPr lang="en-US" altLang="zh-CN" dirty="0" smtClean="0"/>
              <a:t>1</a:t>
            </a:r>
            <a:r>
              <a:rPr lang="zh-CN" altLang="en-US" dirty="0" smtClean="0"/>
              <a:t>、插入性能</a:t>
            </a:r>
            <a:endParaRPr lang="zh-CN" altLang="en-US" dirty="0"/>
          </a:p>
        </p:txBody>
      </p:sp>
      <p:sp>
        <p:nvSpPr>
          <p:cNvPr id="3" name="TextBox 2"/>
          <p:cNvSpPr txBox="1"/>
          <p:nvPr/>
        </p:nvSpPr>
        <p:spPr>
          <a:xfrm>
            <a:off x="6567950" y="2581202"/>
            <a:ext cx="4289103" cy="461665"/>
          </a:xfrm>
          <a:prstGeom prst="rect">
            <a:avLst/>
          </a:prstGeom>
          <a:noFill/>
        </p:spPr>
        <p:txBody>
          <a:bodyPr wrap="square" rtlCol="0">
            <a:spAutoFit/>
          </a:bodyPr>
          <a:lstStyle/>
          <a:p>
            <a:r>
              <a:rPr lang="en-US" altLang="zh-CN" dirty="0" smtClean="0"/>
              <a:t>2</a:t>
            </a:r>
            <a:r>
              <a:rPr lang="zh-CN" altLang="en-US" dirty="0" smtClean="0"/>
              <a:t>、查询性能</a:t>
            </a:r>
            <a:endParaRPr lang="zh-CN" altLang="en-US" dirty="0"/>
          </a:p>
        </p:txBody>
      </p:sp>
      <p:pic>
        <p:nvPicPr>
          <p:cNvPr id="10246" name="Picture 6" descr="http://cms.csdnimg.cn/article/201409/16/5417f25397dd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686" y="3264108"/>
            <a:ext cx="4572000" cy="27432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9378" y="1295702"/>
            <a:ext cx="10556111" cy="830997"/>
          </a:xfrm>
          <a:prstGeom prst="rect">
            <a:avLst/>
          </a:prstGeom>
          <a:noFill/>
        </p:spPr>
        <p:txBody>
          <a:bodyPr wrap="square" rtlCol="0">
            <a:spAutoFit/>
          </a:bodyPr>
          <a:lstStyle/>
          <a:p>
            <a:r>
              <a:rPr lang="zh-CN" altLang="en-US" dirty="0" smtClean="0"/>
              <a:t>采用雅虎</a:t>
            </a:r>
            <a:r>
              <a:rPr lang="en-US" altLang="zh-CN" dirty="0"/>
              <a:t>YCSB</a:t>
            </a:r>
            <a:r>
              <a:rPr lang="zh-CN" altLang="en-US" dirty="0" smtClean="0"/>
              <a:t>框架进行测试，四台物理机。</a:t>
            </a:r>
            <a:endParaRPr lang="en-US" altLang="zh-CN" dirty="0" smtClean="0"/>
          </a:p>
          <a:p>
            <a:r>
              <a:rPr lang="zh-CN" altLang="en-US" dirty="0" smtClean="0"/>
              <a:t>该测试不能完全发挥各自的性能。</a:t>
            </a:r>
            <a:endParaRPr lang="zh-CN" altLang="en-US" dirty="0"/>
          </a:p>
        </p:txBody>
      </p:sp>
    </p:spTree>
    <p:extLst>
      <p:ext uri="{BB962C8B-B14F-4D97-AF65-F5344CB8AC3E}">
        <p14:creationId xmlns:p14="http://schemas.microsoft.com/office/powerpoint/2010/main" val="137149356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283170" y="342033"/>
            <a:ext cx="6032030" cy="666786"/>
          </a:xfrm>
          <a:prstGeom prst="rect">
            <a:avLst/>
          </a:prstGeom>
          <a:noFill/>
        </p:spPr>
        <p:txBody>
          <a:bodyPr wrap="square" rtlCol="0">
            <a:spAutoFit/>
          </a:bodyPr>
          <a:lstStyle/>
          <a:p>
            <a:r>
              <a:rPr lang="en-US" altLang="zh-CN" sz="3733" dirty="0" err="1">
                <a:solidFill>
                  <a:srgbClr val="767171"/>
                </a:solidFill>
                <a:cs typeface="+mn-ea"/>
                <a:sym typeface="+mn-lt"/>
              </a:rPr>
              <a:t>Nosql</a:t>
            </a:r>
            <a:r>
              <a:rPr lang="zh-CN" altLang="en-US" sz="3733" dirty="0">
                <a:solidFill>
                  <a:srgbClr val="767171"/>
                </a:solidFill>
                <a:cs typeface="+mn-ea"/>
                <a:sym typeface="+mn-lt"/>
              </a:rPr>
              <a:t>数据库性能比较</a:t>
            </a:r>
          </a:p>
        </p:txBody>
      </p:sp>
      <p:sp>
        <p:nvSpPr>
          <p:cNvPr id="2" name="TextBox 1"/>
          <p:cNvSpPr txBox="1"/>
          <p:nvPr/>
        </p:nvSpPr>
        <p:spPr>
          <a:xfrm>
            <a:off x="590309" y="1791861"/>
            <a:ext cx="4453272" cy="461665"/>
          </a:xfrm>
          <a:prstGeom prst="rect">
            <a:avLst/>
          </a:prstGeom>
          <a:noFill/>
        </p:spPr>
        <p:txBody>
          <a:bodyPr wrap="square" rtlCol="0">
            <a:spAutoFit/>
          </a:bodyPr>
          <a:lstStyle/>
          <a:p>
            <a:r>
              <a:rPr lang="en-US" altLang="zh-CN" dirty="0" smtClean="0"/>
              <a:t>1</a:t>
            </a:r>
            <a:r>
              <a:rPr lang="zh-CN" altLang="en-US" dirty="0" smtClean="0"/>
              <a:t>、更新性能</a:t>
            </a:r>
            <a:endParaRPr lang="zh-CN" altLang="en-US" dirty="0"/>
          </a:p>
        </p:txBody>
      </p:sp>
      <p:sp>
        <p:nvSpPr>
          <p:cNvPr id="3" name="TextBox 2"/>
          <p:cNvSpPr txBox="1"/>
          <p:nvPr/>
        </p:nvSpPr>
        <p:spPr>
          <a:xfrm>
            <a:off x="6422583" y="1662672"/>
            <a:ext cx="4289103" cy="461665"/>
          </a:xfrm>
          <a:prstGeom prst="rect">
            <a:avLst/>
          </a:prstGeom>
          <a:noFill/>
        </p:spPr>
        <p:txBody>
          <a:bodyPr wrap="square" rtlCol="0">
            <a:spAutoFit/>
          </a:bodyPr>
          <a:lstStyle/>
          <a:p>
            <a:r>
              <a:rPr lang="en-US" altLang="zh-CN" dirty="0" smtClean="0"/>
              <a:t>2</a:t>
            </a:r>
            <a:r>
              <a:rPr lang="zh-CN" altLang="en-US" dirty="0" smtClean="0"/>
              <a:t>、查询与插入</a:t>
            </a:r>
            <a:r>
              <a:rPr lang="en-US" altLang="zh-CN" dirty="0" smtClean="0"/>
              <a:t>50%</a:t>
            </a:r>
            <a:r>
              <a:rPr lang="zh-CN" altLang="en-US" dirty="0" smtClean="0"/>
              <a:t>性能</a:t>
            </a:r>
            <a:endParaRPr lang="zh-CN" altLang="en-US" dirty="0"/>
          </a:p>
        </p:txBody>
      </p:sp>
      <p:pic>
        <p:nvPicPr>
          <p:cNvPr id="10246" name="Picture 6" descr="http://cms.csdnimg.cn/article/201409/16/5417f25397dd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686" y="2299325"/>
            <a:ext cx="45720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cms.csdnimg.cn/article/201409/16/5417f25397dd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81" y="2345624"/>
            <a:ext cx="45720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513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3799419" cy="666786"/>
          </a:xfrm>
          <a:prstGeom prst="rect">
            <a:avLst/>
          </a:prstGeom>
          <a:noFill/>
        </p:spPr>
        <p:txBody>
          <a:bodyPr wrap="square" rtlCol="0">
            <a:spAutoFit/>
          </a:bodyPr>
          <a:lstStyle/>
          <a:p>
            <a:r>
              <a:rPr lang="zh-CN" altLang="en-US" sz="3733" dirty="0" smtClean="0">
                <a:solidFill>
                  <a:srgbClr val="767171"/>
                </a:solidFill>
                <a:cs typeface="+mn-ea"/>
                <a:sym typeface="+mn-lt"/>
              </a:rPr>
              <a:t>关系数据库</a:t>
            </a:r>
            <a:endParaRPr lang="zh-CN" altLang="en-US" sz="3733" dirty="0">
              <a:solidFill>
                <a:srgbClr val="767171"/>
              </a:solidFill>
              <a:cs typeface="+mn-ea"/>
              <a:sym typeface="+mn-lt"/>
            </a:endParaRPr>
          </a:p>
        </p:txBody>
      </p:sp>
      <p:sp>
        <p:nvSpPr>
          <p:cNvPr id="2" name="AutoShape 2" descr="Docker Architecture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ocker Architecture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60277501"/>
              </p:ext>
            </p:extLst>
          </p:nvPr>
        </p:nvGraphicFramePr>
        <p:xfrm>
          <a:off x="3231479" y="1611861"/>
          <a:ext cx="5092714" cy="4119137"/>
        </p:xfrm>
        <a:graphic>
          <a:graphicData uri="http://schemas.openxmlformats.org/presentationml/2006/ole">
            <mc:AlternateContent xmlns:mc="http://schemas.openxmlformats.org/markup-compatibility/2006">
              <mc:Choice xmlns:v="urn:schemas-microsoft-com:vml" Requires="v">
                <p:oleObj spid="_x0000_s1084" name="Visio" r:id="rId4" imgW="3919359" imgH="3170070" progId="Visio.Drawing.11">
                  <p:embed/>
                </p:oleObj>
              </mc:Choice>
              <mc:Fallback>
                <p:oleObj name="Visio" r:id="rId4" imgW="3919359" imgH="3170070" progId="Visio.Drawing.11">
                  <p:embed/>
                  <p:pic>
                    <p:nvPicPr>
                      <p:cNvPr id="0" name=""/>
                      <p:cNvPicPr/>
                      <p:nvPr/>
                    </p:nvPicPr>
                    <p:blipFill>
                      <a:blip r:embed="rId5"/>
                      <a:stretch>
                        <a:fillRect/>
                      </a:stretch>
                    </p:blipFill>
                    <p:spPr>
                      <a:xfrm>
                        <a:off x="3231479" y="1611861"/>
                        <a:ext cx="5092714" cy="4119137"/>
                      </a:xfrm>
                      <a:prstGeom prst="rect">
                        <a:avLst/>
                      </a:prstGeom>
                    </p:spPr>
                  </p:pic>
                </p:oleObj>
              </mc:Fallback>
            </mc:AlternateContent>
          </a:graphicData>
        </a:graphic>
      </p:graphicFrame>
    </p:spTree>
    <p:extLst>
      <p:ext uri="{BB962C8B-B14F-4D97-AF65-F5344CB8AC3E}">
        <p14:creationId xmlns:p14="http://schemas.microsoft.com/office/powerpoint/2010/main" val="31721526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p:cNvSpPr txBox="1"/>
          <p:nvPr/>
        </p:nvSpPr>
        <p:spPr>
          <a:xfrm>
            <a:off x="1019261" y="342033"/>
            <a:ext cx="5514889" cy="666786"/>
          </a:xfrm>
          <a:prstGeom prst="rect">
            <a:avLst/>
          </a:prstGeom>
          <a:noFill/>
        </p:spPr>
        <p:txBody>
          <a:bodyPr wrap="square" rtlCol="0">
            <a:spAutoFit/>
          </a:bodyPr>
          <a:lstStyle/>
          <a:p>
            <a:r>
              <a:rPr lang="zh-CN" altLang="en-US" sz="3733" dirty="0" smtClean="0">
                <a:solidFill>
                  <a:srgbClr val="767171"/>
                </a:solidFill>
                <a:cs typeface="+mn-ea"/>
                <a:sym typeface="+mn-lt"/>
              </a:rPr>
              <a:t>关系数据库多机模式</a:t>
            </a:r>
            <a:endParaRPr lang="zh-CN" altLang="en-US" sz="3733" dirty="0">
              <a:solidFill>
                <a:srgbClr val="767171"/>
              </a:solidFill>
              <a:cs typeface="+mn-ea"/>
              <a:sym typeface="+mn-lt"/>
            </a:endParaRPr>
          </a:p>
        </p:txBody>
      </p:sp>
      <p:sp>
        <p:nvSpPr>
          <p:cNvPr id="2" name="AutoShape 2" descr="Docker Architecture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ocker Architecture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646080446"/>
              </p:ext>
            </p:extLst>
          </p:nvPr>
        </p:nvGraphicFramePr>
        <p:xfrm>
          <a:off x="2261421" y="1570367"/>
          <a:ext cx="7103296" cy="3692192"/>
        </p:xfrm>
        <a:graphic>
          <a:graphicData uri="http://schemas.openxmlformats.org/presentationml/2006/ole">
            <mc:AlternateContent xmlns:mc="http://schemas.openxmlformats.org/markup-compatibility/2006">
              <mc:Choice xmlns:v="urn:schemas-microsoft-com:vml" Requires="v">
                <p:oleObj spid="_x0000_s2098" name="Visio" r:id="rId4" imgW="5335126" imgH="2773980" progId="Visio.Drawing.11">
                  <p:embed/>
                </p:oleObj>
              </mc:Choice>
              <mc:Fallback>
                <p:oleObj name="Visio" r:id="rId4" imgW="5335126" imgH="2773980" progId="Visio.Drawing.11">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1421" y="1570367"/>
                        <a:ext cx="7103296" cy="369219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61814726"/>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103234630"/>
  <p:tag name="MH_LIBRARY" val="GRAPHIC"/>
  <p:tag name="MH_TYPE" val="Desc"/>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103234718"/>
  <p:tag name="MH_LIBRARY" val="GRAPHIC"/>
  <p:tag name="MH_TYPE" val="Other"/>
  <p:tag name="MH_ORDER" val="1"/>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14365</TotalTime>
  <Words>3329</Words>
  <Application>Microsoft Office PowerPoint</Application>
  <PresentationFormat>自定义</PresentationFormat>
  <Paragraphs>244</Paragraphs>
  <Slides>29</Slides>
  <Notes>26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1"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易庭</cp:lastModifiedBy>
  <cp:revision>710</cp:revision>
  <dcterms:created xsi:type="dcterms:W3CDTF">2015-04-17T08:36:31Z</dcterms:created>
  <dcterms:modified xsi:type="dcterms:W3CDTF">2016-06-24T03:09:32Z</dcterms:modified>
  <cp:category/>
</cp:coreProperties>
</file>